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288" r:id="rId2"/>
    <p:sldId id="301" r:id="rId3"/>
    <p:sldId id="343" r:id="rId4"/>
    <p:sldId id="302" r:id="rId5"/>
    <p:sldId id="345" r:id="rId6"/>
    <p:sldId id="303" r:id="rId7"/>
    <p:sldId id="304" r:id="rId8"/>
    <p:sldId id="305" r:id="rId9"/>
    <p:sldId id="306" r:id="rId10"/>
    <p:sldId id="307" r:id="rId11"/>
    <p:sldId id="356" r:id="rId12"/>
    <p:sldId id="360" r:id="rId13"/>
    <p:sldId id="365" r:id="rId14"/>
    <p:sldId id="364" r:id="rId15"/>
    <p:sldId id="366" r:id="rId16"/>
    <p:sldId id="372" r:id="rId17"/>
    <p:sldId id="375" r:id="rId18"/>
    <p:sldId id="373" r:id="rId19"/>
    <p:sldId id="374" r:id="rId20"/>
    <p:sldId id="309" r:id="rId21"/>
    <p:sldId id="311" r:id="rId22"/>
    <p:sldId id="312" r:id="rId23"/>
    <p:sldId id="313" r:id="rId24"/>
    <p:sldId id="376" r:id="rId25"/>
    <p:sldId id="317" r:id="rId26"/>
    <p:sldId id="320" r:id="rId27"/>
    <p:sldId id="321" r:id="rId28"/>
    <p:sldId id="290" r:id="rId29"/>
  </p:sldIdLst>
  <p:sldSz cx="9144000" cy="5143500" type="screen16x9"/>
  <p:notesSz cx="7102475" cy="10233025"/>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guide id="3" pos="309">
          <p15:clr>
            <a:srgbClr val="A4A3A4"/>
          </p15:clr>
        </p15:guide>
      </p15:sldGuideLst>
    </p:ext>
    <p:ext uri="{2D200454-40CA-4A62-9FC3-DE9A4176ACB9}">
      <p15:notesGuideLst xmlns="" xmlns:p15="http://schemas.microsoft.com/office/powerpoint/2012/main">
        <p15:guide id="1" orient="horz" pos="3223" userDrawn="1">
          <p15:clr>
            <a:srgbClr val="A4A3A4"/>
          </p15:clr>
        </p15:guide>
        <p15:guide id="2" pos="223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lls, Beata" initials="WB"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111A"/>
    <a:srgbClr val="BC2B2D"/>
    <a:srgbClr val="BD262A"/>
    <a:srgbClr val="BD2126"/>
    <a:srgbClr val="C01421"/>
    <a:srgbClr val="C51321"/>
    <a:srgbClr val="CB13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55" autoAdjust="0"/>
    <p:restoredTop sz="95073" autoAdjust="0"/>
  </p:normalViewPr>
  <p:slideViewPr>
    <p:cSldViewPr snapToGrid="0" snapToObjects="1">
      <p:cViewPr varScale="1">
        <p:scale>
          <a:sx n="88" d="100"/>
          <a:sy n="88" d="100"/>
        </p:scale>
        <p:origin x="-660" y="-102"/>
      </p:cViewPr>
      <p:guideLst>
        <p:guide orient="horz" pos="1620"/>
        <p:guide pos="2880"/>
        <p:guide pos="30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137" d="100"/>
          <a:sy n="137" d="100"/>
        </p:scale>
        <p:origin x="5488" y="2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01A80857-0C0F-4FD3-BC2A-D8EAFA5403CA}"/>
              </a:ext>
            </a:extLst>
          </p:cNvPr>
          <p:cNvSpPr>
            <a:spLocks noGrp="1"/>
          </p:cNvSpPr>
          <p:nvPr>
            <p:ph type="hdr" sz="quarter"/>
          </p:nvPr>
        </p:nvSpPr>
        <p:spPr>
          <a:xfrm>
            <a:off x="0" y="1"/>
            <a:ext cx="3078383" cy="513748"/>
          </a:xfrm>
          <a:prstGeom prst="rect">
            <a:avLst/>
          </a:prstGeom>
        </p:spPr>
        <p:txBody>
          <a:bodyPr vert="horz" lIns="97201" tIns="48600" rIns="97201" bIns="48600" rtlCol="0"/>
          <a:lstStyle>
            <a:lvl1pPr algn="l">
              <a:defRPr sz="1300"/>
            </a:lvl1pPr>
          </a:lstStyle>
          <a:p>
            <a:endParaRPr lang="en-GB"/>
          </a:p>
        </p:txBody>
      </p:sp>
      <p:sp>
        <p:nvSpPr>
          <p:cNvPr id="3" name="Date Placeholder 2">
            <a:extLst>
              <a:ext uri="{FF2B5EF4-FFF2-40B4-BE49-F238E27FC236}">
                <a16:creationId xmlns="" xmlns:a16="http://schemas.microsoft.com/office/drawing/2014/main" id="{1B5DB4DC-84B3-445A-8291-5B47B3F78B02}"/>
              </a:ext>
            </a:extLst>
          </p:cNvPr>
          <p:cNvSpPr>
            <a:spLocks noGrp="1"/>
          </p:cNvSpPr>
          <p:nvPr>
            <p:ph type="dt" sz="quarter" idx="1"/>
          </p:nvPr>
        </p:nvSpPr>
        <p:spPr>
          <a:xfrm>
            <a:off x="4022485" y="1"/>
            <a:ext cx="3078383" cy="513748"/>
          </a:xfrm>
          <a:prstGeom prst="rect">
            <a:avLst/>
          </a:prstGeom>
        </p:spPr>
        <p:txBody>
          <a:bodyPr vert="horz" lIns="97201" tIns="48600" rIns="97201" bIns="48600" rtlCol="0"/>
          <a:lstStyle>
            <a:lvl1pPr algn="r">
              <a:defRPr sz="1300"/>
            </a:lvl1pPr>
          </a:lstStyle>
          <a:p>
            <a:fld id="{48463B98-5CCC-4C32-AA69-567905C5D556}" type="datetimeFigureOut">
              <a:rPr lang="en-GB" smtClean="0"/>
              <a:t>06/06/2019</a:t>
            </a:fld>
            <a:endParaRPr lang="en-GB"/>
          </a:p>
        </p:txBody>
      </p:sp>
      <p:sp>
        <p:nvSpPr>
          <p:cNvPr id="4" name="Footer Placeholder 3">
            <a:extLst>
              <a:ext uri="{FF2B5EF4-FFF2-40B4-BE49-F238E27FC236}">
                <a16:creationId xmlns="" xmlns:a16="http://schemas.microsoft.com/office/drawing/2014/main" id="{F18D8E0D-0D81-459F-8B88-563BBD33447C}"/>
              </a:ext>
            </a:extLst>
          </p:cNvPr>
          <p:cNvSpPr>
            <a:spLocks noGrp="1"/>
          </p:cNvSpPr>
          <p:nvPr>
            <p:ph type="ftr" sz="quarter" idx="2"/>
          </p:nvPr>
        </p:nvSpPr>
        <p:spPr>
          <a:xfrm>
            <a:off x="0" y="9719277"/>
            <a:ext cx="3078383" cy="513748"/>
          </a:xfrm>
          <a:prstGeom prst="rect">
            <a:avLst/>
          </a:prstGeom>
        </p:spPr>
        <p:txBody>
          <a:bodyPr vert="horz" lIns="97201" tIns="48600" rIns="97201" bIns="48600" rtlCol="0" anchor="b"/>
          <a:lstStyle>
            <a:lvl1pPr algn="l">
              <a:defRPr sz="1300"/>
            </a:lvl1pPr>
          </a:lstStyle>
          <a:p>
            <a:endParaRPr lang="en-GB"/>
          </a:p>
        </p:txBody>
      </p:sp>
      <p:sp>
        <p:nvSpPr>
          <p:cNvPr id="5" name="Slide Number Placeholder 4">
            <a:extLst>
              <a:ext uri="{FF2B5EF4-FFF2-40B4-BE49-F238E27FC236}">
                <a16:creationId xmlns="" xmlns:a16="http://schemas.microsoft.com/office/drawing/2014/main" id="{BF232564-B3F7-4C3C-9ABD-C0AC46CADFB1}"/>
              </a:ext>
            </a:extLst>
          </p:cNvPr>
          <p:cNvSpPr>
            <a:spLocks noGrp="1"/>
          </p:cNvSpPr>
          <p:nvPr>
            <p:ph type="sldNum" sz="quarter" idx="3"/>
          </p:nvPr>
        </p:nvSpPr>
        <p:spPr>
          <a:xfrm>
            <a:off x="4022485" y="9719277"/>
            <a:ext cx="3078383" cy="513748"/>
          </a:xfrm>
          <a:prstGeom prst="rect">
            <a:avLst/>
          </a:prstGeom>
        </p:spPr>
        <p:txBody>
          <a:bodyPr vert="horz" lIns="97201" tIns="48600" rIns="97201" bIns="48600" rtlCol="0" anchor="b"/>
          <a:lstStyle>
            <a:lvl1pPr algn="r">
              <a:defRPr sz="1300"/>
            </a:lvl1pPr>
          </a:lstStyle>
          <a:p>
            <a:fld id="{80374023-9998-4FFB-81F5-48FF3E66D80C}" type="slidenum">
              <a:rPr lang="en-GB" smtClean="0"/>
              <a:t>‹#›</a:t>
            </a:fld>
            <a:endParaRPr lang="en-GB"/>
          </a:p>
        </p:txBody>
      </p:sp>
    </p:spTree>
    <p:extLst>
      <p:ext uri="{BB962C8B-B14F-4D97-AF65-F5344CB8AC3E}">
        <p14:creationId xmlns:p14="http://schemas.microsoft.com/office/powerpoint/2010/main" val="97853629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7739" cy="511651"/>
          </a:xfrm>
          <a:prstGeom prst="rect">
            <a:avLst/>
          </a:prstGeom>
        </p:spPr>
        <p:txBody>
          <a:bodyPr vert="horz" lIns="99043" tIns="49521" rIns="99043" bIns="49521" rtlCol="0"/>
          <a:lstStyle>
            <a:lvl1pPr algn="l">
              <a:defRPr sz="1300"/>
            </a:lvl1pPr>
          </a:lstStyle>
          <a:p>
            <a:endParaRPr lang="nl-NL"/>
          </a:p>
        </p:txBody>
      </p:sp>
      <p:sp>
        <p:nvSpPr>
          <p:cNvPr id="3" name="Tijdelijke aanduiding voor datum 2"/>
          <p:cNvSpPr>
            <a:spLocks noGrp="1"/>
          </p:cNvSpPr>
          <p:nvPr>
            <p:ph type="dt" idx="1"/>
          </p:nvPr>
        </p:nvSpPr>
        <p:spPr>
          <a:xfrm>
            <a:off x="4023093" y="0"/>
            <a:ext cx="3077739" cy="511651"/>
          </a:xfrm>
          <a:prstGeom prst="rect">
            <a:avLst/>
          </a:prstGeom>
        </p:spPr>
        <p:txBody>
          <a:bodyPr vert="horz" lIns="99043" tIns="49521" rIns="99043" bIns="49521" rtlCol="0"/>
          <a:lstStyle>
            <a:lvl1pPr algn="r">
              <a:defRPr sz="1300"/>
            </a:lvl1pPr>
          </a:lstStyle>
          <a:p>
            <a:fld id="{DE4ADE46-8FD0-B843-A0F6-40114F2B09A7}" type="datetimeFigureOut">
              <a:rPr lang="nl-NL" smtClean="0"/>
              <a:t>6-6-2019</a:t>
            </a:fld>
            <a:endParaRPr lang="nl-NL"/>
          </a:p>
        </p:txBody>
      </p:sp>
      <p:sp>
        <p:nvSpPr>
          <p:cNvPr id="4" name="Tijdelijke aanduiding voor dia-afbeelding 3"/>
          <p:cNvSpPr>
            <a:spLocks noGrp="1" noRot="1" noChangeAspect="1"/>
          </p:cNvSpPr>
          <p:nvPr>
            <p:ph type="sldImg" idx="2"/>
          </p:nvPr>
        </p:nvSpPr>
        <p:spPr>
          <a:xfrm>
            <a:off x="141288" y="766763"/>
            <a:ext cx="6819900" cy="3836987"/>
          </a:xfrm>
          <a:prstGeom prst="rect">
            <a:avLst/>
          </a:prstGeom>
          <a:noFill/>
          <a:ln w="12700">
            <a:solidFill>
              <a:prstClr val="black"/>
            </a:solidFill>
          </a:ln>
        </p:spPr>
        <p:txBody>
          <a:bodyPr vert="horz" lIns="99043" tIns="49521" rIns="99043" bIns="49521" rtlCol="0" anchor="ctr"/>
          <a:lstStyle/>
          <a:p>
            <a:endParaRPr lang="nl-NL"/>
          </a:p>
        </p:txBody>
      </p:sp>
      <p:sp>
        <p:nvSpPr>
          <p:cNvPr id="5" name="Tijdelijke aanduiding voor notities 4"/>
          <p:cNvSpPr>
            <a:spLocks noGrp="1"/>
          </p:cNvSpPr>
          <p:nvPr>
            <p:ph type="body" sz="quarter" idx="3"/>
          </p:nvPr>
        </p:nvSpPr>
        <p:spPr>
          <a:xfrm>
            <a:off x="710248" y="4860687"/>
            <a:ext cx="5681980" cy="4604861"/>
          </a:xfrm>
          <a:prstGeom prst="rect">
            <a:avLst/>
          </a:prstGeom>
        </p:spPr>
        <p:txBody>
          <a:bodyPr vert="horz" lIns="99043" tIns="49521" rIns="99043" bIns="49521"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719598"/>
            <a:ext cx="3077739" cy="511651"/>
          </a:xfrm>
          <a:prstGeom prst="rect">
            <a:avLst/>
          </a:prstGeom>
        </p:spPr>
        <p:txBody>
          <a:bodyPr vert="horz" lIns="99043" tIns="49521" rIns="99043" bIns="49521"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4023093" y="9719598"/>
            <a:ext cx="3077739" cy="511651"/>
          </a:xfrm>
          <a:prstGeom prst="rect">
            <a:avLst/>
          </a:prstGeom>
        </p:spPr>
        <p:txBody>
          <a:bodyPr vert="horz" lIns="99043" tIns="49521" rIns="99043" bIns="49521" rtlCol="0" anchor="b"/>
          <a:lstStyle>
            <a:lvl1pPr algn="r">
              <a:defRPr sz="1300"/>
            </a:lvl1pPr>
          </a:lstStyle>
          <a:p>
            <a:fld id="{A6254094-3E52-4C49-87C5-A008A8CB619F}" type="slidenum">
              <a:rPr lang="nl-NL" smtClean="0"/>
              <a:t>‹#›</a:t>
            </a:fld>
            <a:endParaRPr lang="nl-NL"/>
          </a:p>
        </p:txBody>
      </p:sp>
    </p:spTree>
    <p:extLst>
      <p:ext uri="{BB962C8B-B14F-4D97-AF65-F5344CB8AC3E}">
        <p14:creationId xmlns:p14="http://schemas.microsoft.com/office/powerpoint/2010/main" val="2511817166"/>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This module covers a variety of areas. It explains 3 things to consider in terms of what goes wrong with Safety, before explaining some of the basics, which I hope will come as no surprise to anyone . . .when we look at standards. We then have some more interactive sessions when we look at Risk, working at height and manual handling.</a:t>
            </a:r>
          </a:p>
          <a:p>
            <a:endParaRPr lang="en-GB" dirty="0"/>
          </a:p>
        </p:txBody>
      </p:sp>
    </p:spTree>
    <p:extLst>
      <p:ext uri="{BB962C8B-B14F-4D97-AF65-F5344CB8AC3E}">
        <p14:creationId xmlns:p14="http://schemas.microsoft.com/office/powerpoint/2010/main" val="485910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6254094-3E52-4C49-87C5-A008A8CB619F}" type="slidenum">
              <a:rPr lang="nl-NL" smtClean="0"/>
              <a:pPr/>
              <a:t>11</a:t>
            </a:fld>
            <a:endParaRPr lang="nl-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6254094-3E52-4C49-87C5-A008A8CB619F}" type="slidenum">
              <a:rPr lang="nl-NL" smtClean="0"/>
              <a:pPr/>
              <a:t>12</a:t>
            </a:fld>
            <a:endParaRPr lang="nl-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6254094-3E52-4C49-87C5-A008A8CB619F}" type="slidenum">
              <a:rPr lang="nl-NL" smtClean="0"/>
              <a:pPr/>
              <a:t>13</a:t>
            </a:fld>
            <a:endParaRPr lang="nl-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6254094-3E52-4C49-87C5-A008A8CB619F}" type="slidenum">
              <a:rPr lang="nl-NL" smtClean="0"/>
              <a:pPr/>
              <a:t>14</a:t>
            </a:fld>
            <a:endParaRPr lang="nl-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6254094-3E52-4C49-87C5-A008A8CB619F}" type="slidenum">
              <a:rPr lang="nl-NL" smtClean="0"/>
              <a:pPr/>
              <a:t>15</a:t>
            </a:fld>
            <a:endParaRPr lang="nl-N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6254094-3E52-4C49-87C5-A008A8CB619F}" type="slidenum">
              <a:rPr lang="nl-NL" smtClean="0"/>
              <a:pPr/>
              <a:t>16</a:t>
            </a:fld>
            <a:endParaRPr lang="nl-N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6254094-3E52-4C49-87C5-A008A8CB619F}" type="slidenum">
              <a:rPr lang="nl-NL" smtClean="0"/>
              <a:pPr/>
              <a:t>17</a:t>
            </a:fld>
            <a:endParaRPr lang="nl-NL"/>
          </a:p>
        </p:txBody>
      </p:sp>
    </p:spTree>
    <p:extLst>
      <p:ext uri="{BB962C8B-B14F-4D97-AF65-F5344CB8AC3E}">
        <p14:creationId xmlns:p14="http://schemas.microsoft.com/office/powerpoint/2010/main" val="2417976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6254094-3E52-4C49-87C5-A008A8CB619F}" type="slidenum">
              <a:rPr lang="nl-NL" smtClean="0"/>
              <a:pPr/>
              <a:t>18</a:t>
            </a:fld>
            <a:endParaRPr lang="nl-N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6254094-3E52-4C49-87C5-A008A8CB619F}" type="slidenum">
              <a:rPr lang="nl-NL" smtClean="0"/>
              <a:pPr/>
              <a:t>19</a:t>
            </a:fld>
            <a:endParaRPr lang="nl-N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Plaques will be located on chassis frame and/or the front of the headboard.</a:t>
            </a:r>
          </a:p>
          <a:p>
            <a:endParaRPr lang="en-GB" dirty="0"/>
          </a:p>
        </p:txBody>
      </p:sp>
    </p:spTree>
    <p:extLst>
      <p:ext uri="{BB962C8B-B14F-4D97-AF65-F5344CB8AC3E}">
        <p14:creationId xmlns:p14="http://schemas.microsoft.com/office/powerpoint/2010/main" val="1757892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6254094-3E52-4C49-87C5-A008A8CB619F}" type="slidenum">
              <a:rPr lang="nl-NL" smtClean="0"/>
              <a:pPr/>
              <a:t>3</a:t>
            </a:fld>
            <a:endParaRPr lang="nl-N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Well post and well sockets can easily corrode from the inside.  The post in the test above had corroded from its design of 6mm thick down to 3.8mm and started to fail as the coil toppled against it.  Testing had to be abandoned because of the corroded posts.</a:t>
            </a:r>
          </a:p>
          <a:p>
            <a:endParaRPr lang="en-GB" dirty="0"/>
          </a:p>
        </p:txBody>
      </p:sp>
    </p:spTree>
    <p:extLst>
      <p:ext uri="{BB962C8B-B14F-4D97-AF65-F5344CB8AC3E}">
        <p14:creationId xmlns:p14="http://schemas.microsoft.com/office/powerpoint/2010/main" val="478557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Anchor points vary considerably.</a:t>
            </a:r>
          </a:p>
          <a:p>
            <a:r>
              <a:rPr lang="en-GB" dirty="0"/>
              <a:t>The triangular one is a 1 tonne capacity which is only any good for pre-tension of straps.  Trying to put a chain in it would over-stress it.</a:t>
            </a:r>
          </a:p>
          <a:p>
            <a:r>
              <a:rPr lang="en-GB" dirty="0"/>
              <a:t>Putting two 2 tonne straps onto one anchor point will overload it if they are both pulling in the same direction, but if one is acting as forward restraint and the other is acting as rearward restraint, they won’t act at the same time.</a:t>
            </a:r>
          </a:p>
          <a:p>
            <a:endParaRPr lang="en-GB" dirty="0"/>
          </a:p>
        </p:txBody>
      </p:sp>
    </p:spTree>
    <p:extLst>
      <p:ext uri="{BB962C8B-B14F-4D97-AF65-F5344CB8AC3E}">
        <p14:creationId xmlns:p14="http://schemas.microsoft.com/office/powerpoint/2010/main" val="2075681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Anchor points vary considerably.</a:t>
            </a:r>
          </a:p>
          <a:p>
            <a:r>
              <a:rPr lang="en-GB" dirty="0"/>
              <a:t>The triangular one is a 1 tonne capacity which is only any good for pre-tension of straps.  Trying to put a chain in it would over-stress it.</a:t>
            </a:r>
          </a:p>
          <a:p>
            <a:r>
              <a:rPr lang="en-GB" dirty="0"/>
              <a:t>Putting two 2 tonne straps onto one anchor point will overload it if they are both pulling in the same direction, but if one is acting as forward restraint and the other is acting as rearward restraint, they won’t act at the same time.</a:t>
            </a:r>
          </a:p>
          <a:p>
            <a:endParaRPr lang="en-GB" dirty="0"/>
          </a:p>
        </p:txBody>
      </p:sp>
    </p:spTree>
    <p:extLst>
      <p:ext uri="{BB962C8B-B14F-4D97-AF65-F5344CB8AC3E}">
        <p14:creationId xmlns:p14="http://schemas.microsoft.com/office/powerpoint/2010/main" val="2075681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addition to standards that you should be trained in and that you should adopt yourself, there are customer standards which are there to again keep you safe and keep those who work with you on the sites safe as well.</a:t>
            </a:r>
          </a:p>
          <a:p>
            <a:r>
              <a:rPr lang="en-GB" dirty="0"/>
              <a:t>You must obey the sites Safety Rules </a:t>
            </a:r>
          </a:p>
          <a:p>
            <a:r>
              <a:rPr lang="en-GB" dirty="0"/>
              <a:t>The site is responsible for YOUR safety – You must therefore comply with their instructions.</a:t>
            </a:r>
          </a:p>
          <a:p>
            <a:r>
              <a:rPr lang="en-GB" b="1" dirty="0"/>
              <a:t>Click</a:t>
            </a:r>
          </a:p>
          <a:p>
            <a:r>
              <a:rPr lang="en-GB" dirty="0"/>
              <a:t>No passengers are allowed on customer sites and within vehicles</a:t>
            </a:r>
          </a:p>
          <a:p>
            <a:r>
              <a:rPr lang="en-GB" b="1" dirty="0"/>
              <a:t>Click</a:t>
            </a:r>
          </a:p>
          <a:p>
            <a:r>
              <a:rPr lang="en-GB" dirty="0"/>
              <a:t>BEING UNDER THE INFLUENCE OF ALCOHOL OR DRUGS IS NOT PERMITTED – GIVEN DUE CAUSE A DRIVER WILL BE ASKED TO PROVIDE A BREATH TEST SAMPLE – SHOULD THE TEST BE POSITIVE THE DRIVER WILL NOT BE ALLOWED TO CONTINUE TO WORK ON SITE AND THE POLICE WILL BE ADVISED ACCORDINGLY</a:t>
            </a:r>
          </a:p>
          <a:p>
            <a:r>
              <a:rPr lang="en-GB" b="1" dirty="0"/>
              <a:t>Click</a:t>
            </a:r>
          </a:p>
          <a:p>
            <a:r>
              <a:rPr lang="en-GB" dirty="0"/>
              <a:t>RAIL ALWAYS HAS PRIORITY – NEVER ATTEMPT TO BEAT THE RED LIGHT</a:t>
            </a:r>
          </a:p>
          <a:p>
            <a:r>
              <a:rPr lang="en-GB" dirty="0"/>
              <a:t>Do not use mobile phones when driving</a:t>
            </a:r>
          </a:p>
          <a:p>
            <a:r>
              <a:rPr lang="en-GB" b="1" dirty="0"/>
              <a:t>Click</a:t>
            </a:r>
            <a:endParaRPr lang="en-GB" dirty="0"/>
          </a:p>
          <a:p>
            <a:r>
              <a:rPr lang="en-GB" dirty="0"/>
              <a:t>Report any accidents or incidents</a:t>
            </a:r>
            <a:endParaRPr lang="en-GB" b="1" dirty="0"/>
          </a:p>
          <a:p>
            <a:endParaRPr lang="en-GB" dirty="0"/>
          </a:p>
        </p:txBody>
      </p:sp>
    </p:spTree>
    <p:extLst>
      <p:ext uri="{BB962C8B-B14F-4D97-AF65-F5344CB8AC3E}">
        <p14:creationId xmlns:p14="http://schemas.microsoft.com/office/powerpoint/2010/main" val="3942086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ct val="50000"/>
              </a:spcBef>
            </a:pPr>
            <a:r>
              <a:rPr lang="en-GB" sz="800" b="1" dirty="0">
                <a:solidFill>
                  <a:srgbClr val="FF7373"/>
                </a:solidFill>
              </a:rPr>
              <a:t>Name the key European Guidance documents for load restraint?</a:t>
            </a:r>
          </a:p>
          <a:p>
            <a:pPr lvl="2">
              <a:lnSpc>
                <a:spcPct val="80000"/>
              </a:lnSpc>
            </a:pPr>
            <a:r>
              <a:rPr lang="en-GB" sz="900" dirty="0">
                <a:solidFill>
                  <a:srgbClr val="0066FF"/>
                </a:solidFill>
              </a:rPr>
              <a:t>UK – DFT code of practice</a:t>
            </a:r>
          </a:p>
          <a:p>
            <a:pPr lvl="2">
              <a:lnSpc>
                <a:spcPct val="80000"/>
              </a:lnSpc>
            </a:pPr>
            <a:r>
              <a:rPr lang="en-GB" sz="900" dirty="0">
                <a:solidFill>
                  <a:srgbClr val="0066FF"/>
                </a:solidFill>
              </a:rPr>
              <a:t>EU EN12195-2</a:t>
            </a:r>
          </a:p>
          <a:p>
            <a:pPr lvl="2">
              <a:lnSpc>
                <a:spcPct val="80000"/>
              </a:lnSpc>
            </a:pPr>
            <a:r>
              <a:rPr lang="en-GB" sz="900" dirty="0">
                <a:solidFill>
                  <a:srgbClr val="0066FF"/>
                </a:solidFill>
              </a:rPr>
              <a:t>DE VDI2700</a:t>
            </a:r>
          </a:p>
          <a:p>
            <a:pPr>
              <a:lnSpc>
                <a:spcPct val="80000"/>
              </a:lnSpc>
              <a:spcBef>
                <a:spcPct val="50000"/>
              </a:spcBef>
            </a:pPr>
            <a:r>
              <a:rPr lang="en-GB" sz="800" b="1" dirty="0">
                <a:solidFill>
                  <a:srgbClr val="FF7373"/>
                </a:solidFill>
              </a:rPr>
              <a:t>What are the forces to secure to in EN12195-2?</a:t>
            </a:r>
          </a:p>
          <a:p>
            <a:pPr lvl="2">
              <a:lnSpc>
                <a:spcPct val="80000"/>
              </a:lnSpc>
            </a:pPr>
            <a:r>
              <a:rPr lang="en-GB" sz="900" dirty="0">
                <a:solidFill>
                  <a:srgbClr val="0066FF"/>
                </a:solidFill>
              </a:rPr>
              <a:t>0.8g forwards</a:t>
            </a:r>
          </a:p>
          <a:p>
            <a:pPr lvl="2">
              <a:lnSpc>
                <a:spcPct val="80000"/>
              </a:lnSpc>
            </a:pPr>
            <a:r>
              <a:rPr lang="en-GB" sz="900" dirty="0">
                <a:solidFill>
                  <a:srgbClr val="0066FF"/>
                </a:solidFill>
              </a:rPr>
              <a:t>0.5g sideways</a:t>
            </a:r>
          </a:p>
          <a:p>
            <a:pPr lvl="2">
              <a:lnSpc>
                <a:spcPct val="80000"/>
              </a:lnSpc>
            </a:pPr>
            <a:r>
              <a:rPr lang="en-GB" sz="900" dirty="0">
                <a:solidFill>
                  <a:srgbClr val="0066FF"/>
                </a:solidFill>
              </a:rPr>
              <a:t>0.5g backwards</a:t>
            </a:r>
            <a:endParaRPr lang="en-GB" sz="900" b="1" dirty="0">
              <a:solidFill>
                <a:srgbClr val="FF7373"/>
              </a:solidFill>
            </a:endParaRPr>
          </a:p>
          <a:p>
            <a:pPr>
              <a:lnSpc>
                <a:spcPct val="80000"/>
              </a:lnSpc>
              <a:spcBef>
                <a:spcPct val="50000"/>
              </a:spcBef>
            </a:pPr>
            <a:r>
              <a:rPr lang="en-GB" sz="800" b="1" dirty="0">
                <a:solidFill>
                  <a:srgbClr val="FF7373"/>
                </a:solidFill>
              </a:rPr>
              <a:t>Why is friction important?</a:t>
            </a:r>
          </a:p>
          <a:p>
            <a:pPr lvl="2">
              <a:lnSpc>
                <a:spcPct val="80000"/>
              </a:lnSpc>
              <a:spcBef>
                <a:spcPct val="50000"/>
              </a:spcBef>
            </a:pPr>
            <a:r>
              <a:rPr lang="en-GB" sz="900" dirty="0">
                <a:solidFill>
                  <a:srgbClr val="0066FF"/>
                </a:solidFill>
              </a:rPr>
              <a:t>It is a vital part of the load restraint system, helping to prevent steel from moving</a:t>
            </a:r>
            <a:endParaRPr lang="en-GB" sz="900" b="1" dirty="0">
              <a:solidFill>
                <a:srgbClr val="0066FF"/>
              </a:solidFill>
            </a:endParaRPr>
          </a:p>
          <a:p>
            <a:pPr>
              <a:lnSpc>
                <a:spcPct val="80000"/>
              </a:lnSpc>
              <a:spcBef>
                <a:spcPct val="50000"/>
              </a:spcBef>
            </a:pPr>
            <a:r>
              <a:rPr lang="en-GB" sz="800" b="1" dirty="0">
                <a:solidFill>
                  <a:srgbClr val="FF7373"/>
                </a:solidFill>
              </a:rPr>
              <a:t>What are the 4 types of load restraint methods?</a:t>
            </a:r>
          </a:p>
          <a:p>
            <a:pPr lvl="2">
              <a:lnSpc>
                <a:spcPct val="80000"/>
              </a:lnSpc>
              <a:spcBef>
                <a:spcPct val="50000"/>
              </a:spcBef>
            </a:pPr>
            <a:r>
              <a:rPr lang="en-GB" sz="900" dirty="0">
                <a:solidFill>
                  <a:srgbClr val="0066FF"/>
                </a:solidFill>
              </a:rPr>
              <a:t>Tie down</a:t>
            </a:r>
          </a:p>
          <a:p>
            <a:pPr lvl="2">
              <a:lnSpc>
                <a:spcPct val="80000"/>
              </a:lnSpc>
              <a:spcBef>
                <a:spcPct val="50000"/>
              </a:spcBef>
            </a:pPr>
            <a:r>
              <a:rPr lang="en-GB" sz="900" dirty="0">
                <a:solidFill>
                  <a:srgbClr val="0066FF"/>
                </a:solidFill>
              </a:rPr>
              <a:t>Blocking</a:t>
            </a:r>
          </a:p>
          <a:p>
            <a:pPr lvl="2">
              <a:lnSpc>
                <a:spcPct val="80000"/>
              </a:lnSpc>
              <a:spcBef>
                <a:spcPct val="50000"/>
              </a:spcBef>
            </a:pPr>
            <a:r>
              <a:rPr lang="en-GB" sz="900" dirty="0">
                <a:solidFill>
                  <a:srgbClr val="0066FF"/>
                </a:solidFill>
              </a:rPr>
              <a:t>Direct Restraint</a:t>
            </a:r>
          </a:p>
          <a:p>
            <a:pPr lvl="2">
              <a:lnSpc>
                <a:spcPct val="80000"/>
              </a:lnSpc>
              <a:spcBef>
                <a:spcPct val="50000"/>
              </a:spcBef>
            </a:pPr>
            <a:r>
              <a:rPr lang="en-GB" sz="900" dirty="0">
                <a:solidFill>
                  <a:srgbClr val="0066FF"/>
                </a:solidFill>
              </a:rPr>
              <a:t>Containing</a:t>
            </a:r>
          </a:p>
          <a:p>
            <a:pPr>
              <a:lnSpc>
                <a:spcPct val="80000"/>
              </a:lnSpc>
              <a:spcBef>
                <a:spcPct val="50000"/>
              </a:spcBef>
            </a:pPr>
            <a:r>
              <a:rPr lang="en-GB" sz="800" b="1" dirty="0">
                <a:solidFill>
                  <a:srgbClr val="FF7373"/>
                </a:solidFill>
              </a:rPr>
              <a:t>Name 2 things that could cause load restraint to fail.</a:t>
            </a:r>
          </a:p>
          <a:p>
            <a:pPr lvl="2">
              <a:lnSpc>
                <a:spcPct val="80000"/>
              </a:lnSpc>
            </a:pPr>
            <a:r>
              <a:rPr lang="en-GB" sz="900" dirty="0">
                <a:solidFill>
                  <a:srgbClr val="0066FF"/>
                </a:solidFill>
              </a:rPr>
              <a:t>Timber dunnage, double stacked</a:t>
            </a:r>
          </a:p>
          <a:p>
            <a:pPr lvl="2">
              <a:lnSpc>
                <a:spcPct val="80000"/>
              </a:lnSpc>
            </a:pPr>
            <a:r>
              <a:rPr lang="en-GB" sz="900" dirty="0">
                <a:solidFill>
                  <a:srgbClr val="0066FF"/>
                </a:solidFill>
              </a:rPr>
              <a:t>Toppling</a:t>
            </a:r>
          </a:p>
          <a:p>
            <a:pPr lvl="2">
              <a:lnSpc>
                <a:spcPct val="80000"/>
              </a:lnSpc>
            </a:pPr>
            <a:r>
              <a:rPr lang="en-GB" sz="900" dirty="0">
                <a:solidFill>
                  <a:srgbClr val="0066FF"/>
                </a:solidFill>
              </a:rPr>
              <a:t>Sliding</a:t>
            </a:r>
          </a:p>
          <a:p>
            <a:pPr lvl="2">
              <a:lnSpc>
                <a:spcPct val="80000"/>
              </a:lnSpc>
            </a:pPr>
            <a:r>
              <a:rPr lang="en-GB" sz="900" dirty="0">
                <a:solidFill>
                  <a:srgbClr val="0066FF"/>
                </a:solidFill>
              </a:rPr>
              <a:t>Gaps in loads</a:t>
            </a:r>
          </a:p>
          <a:p>
            <a:pPr lvl="2">
              <a:lnSpc>
                <a:spcPct val="80000"/>
              </a:lnSpc>
            </a:pPr>
            <a:r>
              <a:rPr lang="en-GB" sz="900" dirty="0">
                <a:solidFill>
                  <a:srgbClr val="0066FF"/>
                </a:solidFill>
              </a:rPr>
              <a:t>Rotating</a:t>
            </a:r>
          </a:p>
          <a:p>
            <a:pPr lvl="2">
              <a:lnSpc>
                <a:spcPct val="80000"/>
              </a:lnSpc>
            </a:pPr>
            <a:r>
              <a:rPr lang="en-GB" sz="900" dirty="0">
                <a:solidFill>
                  <a:srgbClr val="0066FF"/>
                </a:solidFill>
              </a:rPr>
              <a:t>Vehicle stability</a:t>
            </a:r>
          </a:p>
          <a:p>
            <a:pPr>
              <a:lnSpc>
                <a:spcPct val="80000"/>
              </a:lnSpc>
              <a:spcBef>
                <a:spcPct val="50000"/>
              </a:spcBef>
            </a:pPr>
            <a:r>
              <a:rPr lang="en-GB" sz="500" b="1" dirty="0">
                <a:solidFill>
                  <a:srgbClr val="FF7373"/>
                </a:solidFill>
              </a:rPr>
              <a:t>What should you do if a load has vertical gaps?</a:t>
            </a:r>
          </a:p>
          <a:p>
            <a:pPr lvl="2">
              <a:lnSpc>
                <a:spcPct val="80000"/>
              </a:lnSpc>
              <a:spcBef>
                <a:spcPct val="50000"/>
              </a:spcBef>
            </a:pPr>
            <a:r>
              <a:rPr lang="en-GB" sz="600" dirty="0">
                <a:solidFill>
                  <a:srgbClr val="0066FF"/>
                </a:solidFill>
              </a:rPr>
              <a:t>Ask the Loading team to re-configure the load </a:t>
            </a:r>
          </a:p>
          <a:p>
            <a:pPr lvl="2">
              <a:lnSpc>
                <a:spcPct val="80000"/>
              </a:lnSpc>
              <a:spcBef>
                <a:spcPct val="50000"/>
              </a:spcBef>
            </a:pPr>
            <a:r>
              <a:rPr lang="en-GB" sz="600" dirty="0">
                <a:solidFill>
                  <a:srgbClr val="0066FF"/>
                </a:solidFill>
              </a:rPr>
              <a:t>If safe to do, plug gaps with timbers</a:t>
            </a:r>
          </a:p>
          <a:p>
            <a:pPr>
              <a:lnSpc>
                <a:spcPct val="80000"/>
              </a:lnSpc>
              <a:spcBef>
                <a:spcPct val="50000"/>
              </a:spcBef>
            </a:pPr>
            <a:r>
              <a:rPr lang="en-GB" sz="500" b="1" dirty="0">
                <a:solidFill>
                  <a:srgbClr val="FF7373"/>
                </a:solidFill>
              </a:rPr>
              <a:t>What is the strap standard?</a:t>
            </a:r>
          </a:p>
          <a:p>
            <a:pPr lvl="2">
              <a:lnSpc>
                <a:spcPct val="80000"/>
              </a:lnSpc>
              <a:spcBef>
                <a:spcPct val="50000"/>
              </a:spcBef>
            </a:pPr>
            <a:r>
              <a:rPr lang="en-GB" sz="600" dirty="0">
                <a:solidFill>
                  <a:srgbClr val="0066FF"/>
                </a:solidFill>
              </a:rPr>
              <a:t>LC2000daN minimum</a:t>
            </a:r>
          </a:p>
          <a:p>
            <a:pPr>
              <a:lnSpc>
                <a:spcPct val="80000"/>
              </a:lnSpc>
              <a:spcBef>
                <a:spcPct val="50000"/>
              </a:spcBef>
            </a:pPr>
            <a:r>
              <a:rPr lang="en-GB" sz="500" b="1" dirty="0">
                <a:solidFill>
                  <a:srgbClr val="FF7373"/>
                </a:solidFill>
              </a:rPr>
              <a:t>What should you look out for in used straps?</a:t>
            </a:r>
          </a:p>
          <a:p>
            <a:pPr lvl="2">
              <a:lnSpc>
                <a:spcPct val="80000"/>
              </a:lnSpc>
              <a:spcBef>
                <a:spcPct val="50000"/>
              </a:spcBef>
            </a:pPr>
            <a:r>
              <a:rPr lang="en-GB" sz="600" dirty="0">
                <a:solidFill>
                  <a:srgbClr val="0066FF"/>
                </a:solidFill>
              </a:rPr>
              <a:t>Damaged, cuts, frayed edges or knots</a:t>
            </a:r>
          </a:p>
          <a:p>
            <a:pPr>
              <a:lnSpc>
                <a:spcPct val="80000"/>
              </a:lnSpc>
              <a:spcBef>
                <a:spcPct val="50000"/>
              </a:spcBef>
            </a:pPr>
            <a:r>
              <a:rPr lang="en-GB" sz="500" b="1" dirty="0">
                <a:solidFill>
                  <a:srgbClr val="FF7373"/>
                </a:solidFill>
              </a:rPr>
              <a:t>Why and when should you use edge protection?</a:t>
            </a:r>
          </a:p>
          <a:p>
            <a:pPr lvl="2">
              <a:lnSpc>
                <a:spcPct val="80000"/>
              </a:lnSpc>
              <a:spcBef>
                <a:spcPct val="50000"/>
              </a:spcBef>
            </a:pPr>
            <a:r>
              <a:rPr lang="en-GB" sz="600" dirty="0">
                <a:solidFill>
                  <a:srgbClr val="0066FF"/>
                </a:solidFill>
              </a:rPr>
              <a:t>To prevent straps from being cut or damaged</a:t>
            </a:r>
          </a:p>
          <a:p>
            <a:pPr lvl="2">
              <a:lnSpc>
                <a:spcPct val="80000"/>
              </a:lnSpc>
              <a:spcBef>
                <a:spcPct val="50000"/>
              </a:spcBef>
            </a:pPr>
            <a:r>
              <a:rPr lang="en-GB" sz="600" dirty="0">
                <a:solidFill>
                  <a:srgbClr val="0066FF"/>
                </a:solidFill>
              </a:rPr>
              <a:t>Always use wherever straps are in contact with a sharp edge</a:t>
            </a:r>
          </a:p>
          <a:p>
            <a:pPr>
              <a:lnSpc>
                <a:spcPct val="80000"/>
              </a:lnSpc>
              <a:spcBef>
                <a:spcPct val="50000"/>
              </a:spcBef>
            </a:pPr>
            <a:r>
              <a:rPr lang="en-GB" sz="500" b="1" dirty="0">
                <a:solidFill>
                  <a:srgbClr val="FF7373"/>
                </a:solidFill>
              </a:rPr>
              <a:t>Why is anti-slip matting good for load restraint?</a:t>
            </a:r>
          </a:p>
          <a:p>
            <a:pPr lvl="2">
              <a:lnSpc>
                <a:spcPct val="80000"/>
              </a:lnSpc>
              <a:spcBef>
                <a:spcPct val="50000"/>
              </a:spcBef>
            </a:pPr>
            <a:r>
              <a:rPr lang="en-GB" sz="600" dirty="0">
                <a:solidFill>
                  <a:srgbClr val="0066FF"/>
                </a:solidFill>
              </a:rPr>
              <a:t>It provides 0.5g of friction which is very high</a:t>
            </a:r>
          </a:p>
          <a:p>
            <a:pPr lvl="2">
              <a:lnSpc>
                <a:spcPct val="80000"/>
              </a:lnSpc>
              <a:spcBef>
                <a:spcPct val="50000"/>
              </a:spcBef>
            </a:pPr>
            <a:r>
              <a:rPr lang="en-GB" sz="600" dirty="0">
                <a:solidFill>
                  <a:srgbClr val="0066FF"/>
                </a:solidFill>
              </a:rPr>
              <a:t>Steel on rubber provides higher friction than steel on timbers</a:t>
            </a:r>
          </a:p>
          <a:p>
            <a:endParaRPr lang="en-GB" dirty="0"/>
          </a:p>
        </p:txBody>
      </p:sp>
    </p:spTree>
    <p:extLst>
      <p:ext uri="{BB962C8B-B14F-4D97-AF65-F5344CB8AC3E}">
        <p14:creationId xmlns:p14="http://schemas.microsoft.com/office/powerpoint/2010/main" val="4149733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are some of the standards we have . . .well from a general overview we are going to go through many of the basic or core standards now. After lunch we will cover the operational standards when working in and around trailers and tractor units.</a:t>
            </a:r>
          </a:p>
          <a:p>
            <a:endParaRPr lang="en-GB" dirty="0"/>
          </a:p>
          <a:p>
            <a:r>
              <a:rPr lang="en-GB" dirty="0"/>
              <a:t>Lets start with the basics . . .your personal equipment . . .</a:t>
            </a:r>
          </a:p>
          <a:p>
            <a:endParaRPr lang="en-GB" dirty="0"/>
          </a:p>
          <a:p>
            <a:r>
              <a:rPr lang="en-GB" dirty="0"/>
              <a:t>Despite popular opinion, Personal Protection Equipment isn’t there to make you look glamorous, and it’s not there to make you look silly . . .it’s there for your personal protection. The requirement to wear PPE in certain areas, for example warehouses is based on someone assessing the risk in that area and how it can best be managed or controlled to prevent harm (a topic we will cover later). So often PPE is a standard in warehouses to manage risks imposed by sites and locations, but what is it also . . .it is equipment that you can wear to protect yourself. How many of you wear a hi-visibility vest when you are working or walking around yours or other vehicles? </a:t>
            </a:r>
          </a:p>
          <a:p>
            <a:endParaRPr lang="en-GB" dirty="0"/>
          </a:p>
          <a:p>
            <a:r>
              <a:rPr lang="en-GB" dirty="0"/>
              <a:t>There will be standards that when communicated will require you to wear PPE when you are performing different tasks, these should be known and communicated, but then it is your responsibility for your own personal safety to comply with these.. </a:t>
            </a:r>
          </a:p>
          <a:p>
            <a:endParaRPr lang="en-GB" dirty="0"/>
          </a:p>
          <a:p>
            <a:r>
              <a:rPr lang="en-GB" dirty="0"/>
              <a:t>The exact PPE to be worn will be indicated at the time of arrival by either an Induction or demonstrated by appropriate Blue and White Safety Signage.</a:t>
            </a:r>
          </a:p>
          <a:p>
            <a:endParaRPr lang="en-GB" dirty="0"/>
          </a:p>
          <a:p>
            <a:r>
              <a:rPr lang="en-GB" dirty="0"/>
              <a:t>If you have all of the above items, then you can be confidently loaded at most sites..</a:t>
            </a:r>
          </a:p>
          <a:p>
            <a:endParaRPr lang="en-GB" dirty="0"/>
          </a:p>
        </p:txBody>
      </p:sp>
    </p:spTree>
    <p:extLst>
      <p:ext uri="{BB962C8B-B14F-4D97-AF65-F5344CB8AC3E}">
        <p14:creationId xmlns:p14="http://schemas.microsoft.com/office/powerpoint/2010/main" val="2530616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6254094-3E52-4C49-87C5-A008A8CB619F}" type="slidenum">
              <a:rPr lang="nl-NL" smtClean="0"/>
              <a:pPr/>
              <a:t>5</a:t>
            </a:fld>
            <a:endParaRPr 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roof pole is a basic piece of equipment for any driver with a sliding roof trailer. At some point you are going to have to open your roof, and you can’t do it safely without one. Has everyone here got a roof pole?</a:t>
            </a:r>
          </a:p>
          <a:p>
            <a:endParaRPr lang="en-GB" dirty="0"/>
          </a:p>
          <a:p>
            <a:endParaRPr lang="en-GB" dirty="0"/>
          </a:p>
        </p:txBody>
      </p:sp>
    </p:spTree>
    <p:extLst>
      <p:ext uri="{BB962C8B-B14F-4D97-AF65-F5344CB8AC3E}">
        <p14:creationId xmlns:p14="http://schemas.microsoft.com/office/powerpoint/2010/main" val="3830391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ONLY STRAPS WITH LABELS SHOWING THE LC CAPACITY AND STANDARD – EN 12195-2 ARE ACCEPTABLE.</a:t>
            </a:r>
          </a:p>
          <a:p>
            <a:endParaRPr lang="en-GB" dirty="0"/>
          </a:p>
          <a:p>
            <a:r>
              <a:rPr lang="en-GB" dirty="0"/>
              <a:t>STRAPS WITHOUT LABELS ARE NOT ALLOWED.</a:t>
            </a:r>
          </a:p>
          <a:p>
            <a:r>
              <a:rPr lang="en-GB" dirty="0"/>
              <a:t>WITHOUT A LABEL THE LASHING CAPACITY CANNOT BE PROVED</a:t>
            </a:r>
          </a:p>
          <a:p>
            <a:r>
              <a:rPr lang="en-GB" dirty="0"/>
              <a:t>2 TON FORCE NOT WEIGHT!</a:t>
            </a:r>
          </a:p>
          <a:p>
            <a:endParaRPr lang="en-GB" dirty="0"/>
          </a:p>
        </p:txBody>
      </p:sp>
    </p:spTree>
    <p:extLst>
      <p:ext uri="{BB962C8B-B14F-4D97-AF65-F5344CB8AC3E}">
        <p14:creationId xmlns:p14="http://schemas.microsoft.com/office/powerpoint/2010/main" val="2206682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Typical damage to webbing straps.</a:t>
            </a:r>
          </a:p>
          <a:p>
            <a:endParaRPr lang="en-GB" dirty="0"/>
          </a:p>
          <a:p>
            <a:r>
              <a:rPr lang="en-GB" dirty="0"/>
              <a:t>Top right is most common. Suitable edge protection has not been used. Multiple minor grazes the full width of the strap, indicates the strap was rubbing on a sharp edge.</a:t>
            </a:r>
          </a:p>
          <a:p>
            <a:endParaRPr lang="en-GB" dirty="0"/>
          </a:p>
          <a:p>
            <a:r>
              <a:rPr lang="en-GB" dirty="0"/>
              <a:t>DAMAGED STRAPS WILL NO LONGER RESTRAIN TO THE LASHING CAPACITY THEY HAD A TIME OF MANUFACTURE.</a:t>
            </a:r>
          </a:p>
          <a:p>
            <a:endParaRPr lang="en-GB" dirty="0"/>
          </a:p>
        </p:txBody>
      </p:sp>
    </p:spTree>
    <p:extLst>
      <p:ext uri="{BB962C8B-B14F-4D97-AF65-F5344CB8AC3E}">
        <p14:creationId xmlns:p14="http://schemas.microsoft.com/office/powerpoint/2010/main" val="3131851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AU" dirty="0"/>
              <a:t>Approximate relative costs for new high friction rubber are:</a:t>
            </a:r>
          </a:p>
          <a:p>
            <a:pPr>
              <a:lnSpc>
                <a:spcPct val="90000"/>
              </a:lnSpc>
            </a:pPr>
            <a:r>
              <a:rPr lang="en-AU" dirty="0"/>
              <a:t>1m strip of 10mm thick, 100mm wide costs about 75p. It can be re-used but will wear out and may get contaminated with oil or dust.</a:t>
            </a:r>
          </a:p>
          <a:p>
            <a:pPr>
              <a:lnSpc>
                <a:spcPct val="90000"/>
              </a:lnSpc>
              <a:buFontTx/>
              <a:buChar char="-"/>
            </a:pPr>
            <a:r>
              <a:rPr lang="en-AU" dirty="0"/>
              <a:t>Comes in various thicknesses, but for steel loads it needs to be at lease 8mm thick.  10mm preferable.  </a:t>
            </a:r>
          </a:p>
          <a:p>
            <a:pPr>
              <a:lnSpc>
                <a:spcPct val="90000"/>
              </a:lnSpc>
              <a:buFontTx/>
              <a:buChar char="-"/>
            </a:pPr>
            <a:r>
              <a:rPr lang="en-AU" dirty="0"/>
              <a:t>Too thick and it can shear (don’t go above 15mm)</a:t>
            </a:r>
          </a:p>
          <a:p>
            <a:pPr>
              <a:lnSpc>
                <a:spcPct val="90000"/>
              </a:lnSpc>
              <a:buFontTx/>
              <a:buChar char="-"/>
            </a:pPr>
            <a:r>
              <a:rPr lang="en-AU" dirty="0"/>
              <a:t>Don’t think conveyor belt rubber will do the same job – it won’t, it is designed to be hard wearing and is slippery especially when wet.</a:t>
            </a:r>
          </a:p>
          <a:p>
            <a:endParaRPr lang="en-GB" dirty="0"/>
          </a:p>
        </p:txBody>
      </p:sp>
    </p:spTree>
    <p:extLst>
      <p:ext uri="{BB962C8B-B14F-4D97-AF65-F5344CB8AC3E}">
        <p14:creationId xmlns:p14="http://schemas.microsoft.com/office/powerpoint/2010/main" val="850060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AU" dirty="0"/>
              <a:t>Approximate relative costs for new high friction rubber are:</a:t>
            </a:r>
          </a:p>
          <a:p>
            <a:pPr>
              <a:lnSpc>
                <a:spcPct val="90000"/>
              </a:lnSpc>
            </a:pPr>
            <a:r>
              <a:rPr lang="en-AU" dirty="0"/>
              <a:t>1m strip of 10mm thick, 100mm wide costs about 75p. It can be re-used but will wear out and may get contaminated with oil or dust.</a:t>
            </a:r>
          </a:p>
          <a:p>
            <a:pPr>
              <a:lnSpc>
                <a:spcPct val="90000"/>
              </a:lnSpc>
              <a:buFontTx/>
              <a:buChar char="-"/>
            </a:pPr>
            <a:r>
              <a:rPr lang="en-AU" dirty="0"/>
              <a:t>Comes in various thicknesses, but for steel loads it needs to be at lease 8mm thick.  10mm preferable.  </a:t>
            </a:r>
          </a:p>
          <a:p>
            <a:pPr>
              <a:lnSpc>
                <a:spcPct val="90000"/>
              </a:lnSpc>
              <a:buFontTx/>
              <a:buChar char="-"/>
            </a:pPr>
            <a:r>
              <a:rPr lang="en-AU" dirty="0"/>
              <a:t>Too thick and it can shear (don’t go above 15mm)</a:t>
            </a:r>
          </a:p>
          <a:p>
            <a:pPr>
              <a:lnSpc>
                <a:spcPct val="90000"/>
              </a:lnSpc>
              <a:buFontTx/>
              <a:buChar char="-"/>
            </a:pPr>
            <a:r>
              <a:rPr lang="en-AU" dirty="0"/>
              <a:t>Don’t think conveyor belt rubber will do the same job – it won’t, it is designed to be hard wearing and is slippery especially when wet.</a:t>
            </a:r>
          </a:p>
          <a:p>
            <a:endParaRPr lang="en-GB" dirty="0"/>
          </a:p>
        </p:txBody>
      </p:sp>
    </p:spTree>
    <p:extLst>
      <p:ext uri="{BB962C8B-B14F-4D97-AF65-F5344CB8AC3E}">
        <p14:creationId xmlns:p14="http://schemas.microsoft.com/office/powerpoint/2010/main" val="12114172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Left">
    <p:spTree>
      <p:nvGrpSpPr>
        <p:cNvPr id="1" name=""/>
        <p:cNvGrpSpPr/>
        <p:nvPr/>
      </p:nvGrpSpPr>
      <p:grpSpPr>
        <a:xfrm>
          <a:off x="0" y="0"/>
          <a:ext cx="0" cy="0"/>
          <a:chOff x="0" y="0"/>
          <a:chExt cx="0" cy="0"/>
        </a:xfrm>
      </p:grpSpPr>
      <p:sp>
        <p:nvSpPr>
          <p:cNvPr id="2" name="Titel 1"/>
          <p:cNvSpPr>
            <a:spLocks noGrp="1"/>
          </p:cNvSpPr>
          <p:nvPr>
            <p:ph type="ctrTitle"/>
          </p:nvPr>
        </p:nvSpPr>
        <p:spPr>
          <a:xfrm>
            <a:off x="475404" y="2288909"/>
            <a:ext cx="6400800" cy="497682"/>
          </a:xfrm>
        </p:spPr>
        <p:txBody>
          <a:bodyPr anchor="t">
            <a:normAutofit/>
          </a:bodyPr>
          <a:lstStyle>
            <a:lvl1pPr algn="l">
              <a:defRPr sz="2400" b="1">
                <a:solidFill>
                  <a:srgbClr val="C4111A"/>
                </a:solidFill>
                <a:latin typeface="Arial Narrow" charset="0"/>
                <a:ea typeface="Arial Narrow" charset="0"/>
                <a:cs typeface="Arial Narrow" charset="0"/>
              </a:defRPr>
            </a:lvl1pPr>
          </a:lstStyle>
          <a:p>
            <a:r>
              <a:rPr lang="en-US" dirty="0"/>
              <a:t>Click to edit Master title style</a:t>
            </a:r>
            <a:endParaRPr lang="nl-NL" dirty="0"/>
          </a:p>
        </p:txBody>
      </p:sp>
      <p:sp>
        <p:nvSpPr>
          <p:cNvPr id="3" name="Subtitel 2"/>
          <p:cNvSpPr>
            <a:spLocks noGrp="1"/>
          </p:cNvSpPr>
          <p:nvPr>
            <p:ph type="subTitle" idx="1"/>
          </p:nvPr>
        </p:nvSpPr>
        <p:spPr>
          <a:xfrm>
            <a:off x="475404" y="2786592"/>
            <a:ext cx="6400800" cy="793750"/>
          </a:xfrm>
        </p:spPr>
        <p:txBody>
          <a:bodyPr>
            <a:normAutofit/>
          </a:bodyPr>
          <a:lstStyle>
            <a:lvl1pPr marL="0" indent="0" algn="l">
              <a:buNone/>
              <a:defRPr sz="1600" b="1" baseline="0">
                <a:solidFill>
                  <a:schemeClr val="tx1"/>
                </a:solidFill>
                <a:latin typeface="Arial Narrow" charset="0"/>
                <a:ea typeface="Arial Narrow" charset="0"/>
                <a:cs typeface="Arial Narrow"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Click </a:t>
            </a:r>
            <a:r>
              <a:rPr lang="nl-NL" dirty="0" err="1"/>
              <a:t>to</a:t>
            </a:r>
            <a:r>
              <a:rPr lang="nl-NL" dirty="0"/>
              <a:t> </a:t>
            </a:r>
            <a:r>
              <a:rPr lang="nl-NL" dirty="0" err="1"/>
              <a:t>edit</a:t>
            </a:r>
            <a:r>
              <a:rPr lang="nl-NL" dirty="0"/>
              <a:t> Master </a:t>
            </a:r>
            <a:r>
              <a:rPr lang="nl-NL" dirty="0" err="1"/>
              <a:t>subtitle</a:t>
            </a:r>
            <a:r>
              <a:rPr lang="nl-NL" dirty="0"/>
              <a:t> </a:t>
            </a:r>
            <a:r>
              <a:rPr lang="nl-NL" dirty="0" err="1"/>
              <a:t>style</a:t>
            </a:r>
            <a:endParaRPr lang="nl-NL" dirty="0"/>
          </a:p>
        </p:txBody>
      </p:sp>
      <p:sp>
        <p:nvSpPr>
          <p:cNvPr id="4" name="Tijdelijke aanduiding voor datum 3"/>
          <p:cNvSpPr>
            <a:spLocks noGrp="1"/>
          </p:cNvSpPr>
          <p:nvPr>
            <p:ph type="dt" sz="half" idx="10"/>
          </p:nvPr>
        </p:nvSpPr>
        <p:spPr>
          <a:xfrm>
            <a:off x="4407970" y="4513635"/>
            <a:ext cx="1204361" cy="273844"/>
          </a:xfrm>
          <a:prstGeom prst="rect">
            <a:avLst/>
          </a:prstGeom>
        </p:spPr>
        <p:txBody>
          <a:bodyPr/>
          <a:lstStyle>
            <a:lvl1pPr algn="r">
              <a:defRPr b="0">
                <a:solidFill>
                  <a:schemeClr val="bg1">
                    <a:lumMod val="50000"/>
                  </a:schemeClr>
                </a:solidFill>
                <a:latin typeface="Arial Narrow" charset="0"/>
                <a:ea typeface="Arial Narrow" charset="0"/>
                <a:cs typeface="Arial Narrow" charset="0"/>
              </a:defRPr>
            </a:lvl1pPr>
          </a:lstStyle>
          <a:p>
            <a:fld id="{01536E1F-E445-5548-A5F1-7DB8C22DC46F}" type="datetimeFigureOut">
              <a:rPr lang="nl-NL" smtClean="0"/>
              <a:pPr/>
              <a:t>6-6-2019</a:t>
            </a:fld>
            <a:endParaRPr lang="nl-NL" dirty="0"/>
          </a:p>
        </p:txBody>
      </p:sp>
      <p:pic>
        <p:nvPicPr>
          <p:cNvPr id="8" name="Afbeelding 7" descr="P&amp;o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905" y="423938"/>
            <a:ext cx="2408858" cy="876932"/>
          </a:xfrm>
          <a:prstGeom prst="rect">
            <a:avLst/>
          </a:prstGeom>
        </p:spPr>
      </p:pic>
      <p:pic>
        <p:nvPicPr>
          <p:cNvPr id="10" name="Afbeelding 8" descr="The_Sense_pn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805" y="4369574"/>
            <a:ext cx="2245059" cy="561967"/>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3344" y="-492944"/>
            <a:ext cx="6580687" cy="6580687"/>
          </a:xfrm>
          <a:prstGeom prst="rect">
            <a:avLst/>
          </a:prstGeom>
        </p:spPr>
      </p:pic>
    </p:spTree>
    <p:extLst>
      <p:ext uri="{BB962C8B-B14F-4D97-AF65-F5344CB8AC3E}">
        <p14:creationId xmlns:p14="http://schemas.microsoft.com/office/powerpoint/2010/main" val="3879551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Long Titles">
    <p:spTree>
      <p:nvGrpSpPr>
        <p:cNvPr id="1" name=""/>
        <p:cNvGrpSpPr/>
        <p:nvPr/>
      </p:nvGrpSpPr>
      <p:grpSpPr>
        <a:xfrm>
          <a:off x="0" y="0"/>
          <a:ext cx="0" cy="0"/>
          <a:chOff x="0" y="0"/>
          <a:chExt cx="0" cy="0"/>
        </a:xfrm>
      </p:grpSpPr>
      <p:sp>
        <p:nvSpPr>
          <p:cNvPr id="2" name="Titel 1"/>
          <p:cNvSpPr>
            <a:spLocks noGrp="1"/>
          </p:cNvSpPr>
          <p:nvPr>
            <p:ph type="ctrTitle"/>
          </p:nvPr>
        </p:nvSpPr>
        <p:spPr>
          <a:xfrm>
            <a:off x="470355" y="2664618"/>
            <a:ext cx="6400800" cy="497682"/>
          </a:xfrm>
        </p:spPr>
        <p:txBody>
          <a:bodyPr anchor="t">
            <a:normAutofit/>
          </a:bodyPr>
          <a:lstStyle>
            <a:lvl1pPr algn="l">
              <a:defRPr sz="2400" b="1">
                <a:solidFill>
                  <a:srgbClr val="C4111A"/>
                </a:solidFill>
                <a:latin typeface="Arial Narrow" charset="0"/>
                <a:ea typeface="Arial Narrow" charset="0"/>
                <a:cs typeface="Arial Narrow" charset="0"/>
              </a:defRPr>
            </a:lvl1pPr>
          </a:lstStyle>
          <a:p>
            <a:r>
              <a:rPr lang="en-US"/>
              <a:t>Click to edit Master title style</a:t>
            </a:r>
            <a:endParaRPr lang="nl-NL" dirty="0"/>
          </a:p>
        </p:txBody>
      </p:sp>
      <p:sp>
        <p:nvSpPr>
          <p:cNvPr id="3" name="Subtitel 2"/>
          <p:cNvSpPr>
            <a:spLocks noGrp="1"/>
          </p:cNvSpPr>
          <p:nvPr>
            <p:ph type="subTitle" idx="1" hasCustomPrompt="1"/>
          </p:nvPr>
        </p:nvSpPr>
        <p:spPr>
          <a:xfrm>
            <a:off x="470355" y="3162301"/>
            <a:ext cx="6400800" cy="793750"/>
          </a:xfrm>
        </p:spPr>
        <p:txBody>
          <a:bodyPr>
            <a:normAutofit/>
          </a:bodyPr>
          <a:lstStyle>
            <a:lvl1pPr marL="0" indent="0" algn="l">
              <a:buNone/>
              <a:defRPr sz="1600" b="1">
                <a:solidFill>
                  <a:schemeClr val="tx1"/>
                </a:solidFill>
                <a:latin typeface="Arial Narrow" charset="0"/>
                <a:ea typeface="Arial Narrow" charset="0"/>
                <a:cs typeface="Arial Narrow"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 </a:t>
            </a:r>
          </a:p>
        </p:txBody>
      </p:sp>
      <p:pic>
        <p:nvPicPr>
          <p:cNvPr id="8" name="Afbeelding 7" descr="P&amp;o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905" y="423938"/>
            <a:ext cx="2408858" cy="876932"/>
          </a:xfrm>
          <a:prstGeom prst="rect">
            <a:avLst/>
          </a:prstGeom>
        </p:spPr>
      </p:pic>
      <p:sp>
        <p:nvSpPr>
          <p:cNvPr id="14" name="Tijdelijke aanduiding voor datum 3"/>
          <p:cNvSpPr>
            <a:spLocks noGrp="1"/>
          </p:cNvSpPr>
          <p:nvPr>
            <p:ph type="dt" sz="half" idx="10"/>
          </p:nvPr>
        </p:nvSpPr>
        <p:spPr>
          <a:xfrm>
            <a:off x="7486171" y="4431085"/>
            <a:ext cx="1204361" cy="273844"/>
          </a:xfrm>
          <a:prstGeom prst="rect">
            <a:avLst/>
          </a:prstGeom>
        </p:spPr>
        <p:txBody>
          <a:bodyPr/>
          <a:lstStyle>
            <a:lvl1pPr algn="r">
              <a:defRPr b="0">
                <a:solidFill>
                  <a:schemeClr val="bg1">
                    <a:lumMod val="50000"/>
                  </a:schemeClr>
                </a:solidFill>
                <a:latin typeface="Arial Narrow" charset="0"/>
                <a:ea typeface="Arial Narrow" charset="0"/>
                <a:cs typeface="Arial Narrow" charset="0"/>
              </a:defRPr>
            </a:lvl1pPr>
          </a:lstStyle>
          <a:p>
            <a:fld id="{01536E1F-E445-5548-A5F1-7DB8C22DC46F}" type="datetimeFigureOut">
              <a:rPr lang="nl-NL" smtClean="0"/>
              <a:pPr/>
              <a:t>6-6-2019</a:t>
            </a:fld>
            <a:endParaRPr lang="nl-NL" dirty="0"/>
          </a:p>
        </p:txBody>
      </p:sp>
      <p:pic>
        <p:nvPicPr>
          <p:cNvPr id="15" name="Afbeelding 8" descr="The_Sense_pn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805" y="4369574"/>
            <a:ext cx="2245059" cy="561967"/>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43416" y="-2133449"/>
            <a:ext cx="5247116" cy="5247116"/>
          </a:xfrm>
          <a:prstGeom prst="rect">
            <a:avLst/>
          </a:prstGeom>
        </p:spPr>
      </p:pic>
    </p:spTree>
    <p:extLst>
      <p:ext uri="{BB962C8B-B14F-4D97-AF65-F5344CB8AC3E}">
        <p14:creationId xmlns:p14="http://schemas.microsoft.com/office/powerpoint/2010/main" val="1428895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Right">
    <p:spTree>
      <p:nvGrpSpPr>
        <p:cNvPr id="1" name=""/>
        <p:cNvGrpSpPr/>
        <p:nvPr/>
      </p:nvGrpSpPr>
      <p:grpSpPr>
        <a:xfrm>
          <a:off x="0" y="0"/>
          <a:ext cx="0" cy="0"/>
          <a:chOff x="0" y="0"/>
          <a:chExt cx="0" cy="0"/>
        </a:xfrm>
      </p:grpSpPr>
      <p:sp>
        <p:nvSpPr>
          <p:cNvPr id="2" name="Titel 1"/>
          <p:cNvSpPr>
            <a:spLocks noGrp="1"/>
          </p:cNvSpPr>
          <p:nvPr>
            <p:ph type="ctrTitle"/>
          </p:nvPr>
        </p:nvSpPr>
        <p:spPr>
          <a:xfrm>
            <a:off x="2416963" y="2194718"/>
            <a:ext cx="6400800" cy="497682"/>
          </a:xfrm>
        </p:spPr>
        <p:txBody>
          <a:bodyPr anchor="t">
            <a:normAutofit/>
          </a:bodyPr>
          <a:lstStyle>
            <a:lvl1pPr algn="r">
              <a:defRPr sz="2400" b="1">
                <a:solidFill>
                  <a:srgbClr val="C4111A"/>
                </a:solidFill>
                <a:latin typeface="Arial Narrow" charset="0"/>
                <a:ea typeface="Arial Narrow" charset="0"/>
                <a:cs typeface="Arial Narrow" charset="0"/>
              </a:defRPr>
            </a:lvl1pPr>
          </a:lstStyle>
          <a:p>
            <a:r>
              <a:rPr lang="en-US"/>
              <a:t>Click to edit Master title style</a:t>
            </a:r>
            <a:endParaRPr lang="nl-NL"/>
          </a:p>
        </p:txBody>
      </p:sp>
      <p:sp>
        <p:nvSpPr>
          <p:cNvPr id="3" name="Subtitel 2"/>
          <p:cNvSpPr>
            <a:spLocks noGrp="1"/>
          </p:cNvSpPr>
          <p:nvPr>
            <p:ph type="subTitle" idx="1" hasCustomPrompt="1"/>
          </p:nvPr>
        </p:nvSpPr>
        <p:spPr>
          <a:xfrm>
            <a:off x="2416963" y="2692401"/>
            <a:ext cx="6400800" cy="793750"/>
          </a:xfrm>
        </p:spPr>
        <p:txBody>
          <a:bodyPr>
            <a:normAutofit/>
          </a:bodyPr>
          <a:lstStyle>
            <a:lvl1pPr marL="0" indent="0" algn="r">
              <a:buNone/>
              <a:defRPr sz="1600" b="1">
                <a:solidFill>
                  <a:schemeClr val="tx1"/>
                </a:solidFill>
                <a:latin typeface="Arial Narrow" charset="0"/>
                <a:ea typeface="Arial Narrow" charset="0"/>
                <a:cs typeface="Arial Narrow"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 </a:t>
            </a:r>
          </a:p>
        </p:txBody>
      </p:sp>
      <p:pic>
        <p:nvPicPr>
          <p:cNvPr id="8" name="Afbeelding 7" descr="P&amp;o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90805" y="423938"/>
            <a:ext cx="2408858" cy="876932"/>
          </a:xfrm>
          <a:prstGeom prst="rect">
            <a:avLst/>
          </a:prstGeom>
        </p:spPr>
      </p:pic>
      <p:pic>
        <p:nvPicPr>
          <p:cNvPr id="10" name="Afbeelding 8" descr="The_Sense_pn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3344" y="4369574"/>
            <a:ext cx="2245059" cy="561967"/>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0727" y="-1744830"/>
            <a:ext cx="6320000" cy="6320000"/>
          </a:xfrm>
          <a:prstGeom prst="rect">
            <a:avLst/>
          </a:prstGeom>
        </p:spPr>
      </p:pic>
    </p:spTree>
    <p:extLst>
      <p:ext uri="{BB962C8B-B14F-4D97-AF65-F5344CB8AC3E}">
        <p14:creationId xmlns:p14="http://schemas.microsoft.com/office/powerpoint/2010/main" val="1801111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Objects">
    <p:bg>
      <p:bgPr>
        <a:solidFill>
          <a:schemeClr val="bg1"/>
        </a:solidFill>
        <a:effectLst/>
      </p:bgPr>
    </p:bg>
    <p:spTree>
      <p:nvGrpSpPr>
        <p:cNvPr id="1" name=""/>
        <p:cNvGrpSpPr/>
        <p:nvPr/>
      </p:nvGrpSpPr>
      <p:grpSpPr>
        <a:xfrm>
          <a:off x="0" y="0"/>
          <a:ext cx="0" cy="0"/>
          <a:chOff x="0" y="0"/>
          <a:chExt cx="0" cy="0"/>
        </a:xfrm>
      </p:grpSpPr>
      <p:pic>
        <p:nvPicPr>
          <p:cNvPr id="8" name="Afbeelding 29" descr="gradi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33156"/>
            <a:ext cx="9144000" cy="910344"/>
          </a:xfrm>
          <a:prstGeom prst="rect">
            <a:avLst/>
          </a:prstGeom>
        </p:spPr>
      </p:pic>
      <p:sp>
        <p:nvSpPr>
          <p:cNvPr id="3" name="Tijdelijke aanduiding voor inhoud 2"/>
          <p:cNvSpPr>
            <a:spLocks noGrp="1"/>
          </p:cNvSpPr>
          <p:nvPr>
            <p:ph sz="half" idx="1"/>
          </p:nvPr>
        </p:nvSpPr>
        <p:spPr>
          <a:xfrm>
            <a:off x="457200" y="1497725"/>
            <a:ext cx="4038600" cy="2571767"/>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Tijdelijke aanduiding voor inhoud 3"/>
          <p:cNvSpPr>
            <a:spLocks noGrp="1"/>
          </p:cNvSpPr>
          <p:nvPr>
            <p:ph sz="half" idx="2"/>
          </p:nvPr>
        </p:nvSpPr>
        <p:spPr>
          <a:xfrm>
            <a:off x="4648200" y="1497725"/>
            <a:ext cx="4038600" cy="2571767"/>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9" name="Afbeelding 25" descr="P&amp;o 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6572" y="4302919"/>
            <a:ext cx="1386288" cy="504671"/>
          </a:xfrm>
          <a:prstGeom prst="rect">
            <a:avLst/>
          </a:prstGeom>
        </p:spPr>
      </p:pic>
      <p:pic>
        <p:nvPicPr>
          <p:cNvPr id="10" name="Afbeelding 8" descr="The_Sense_png.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4127" y="4475302"/>
            <a:ext cx="2040963" cy="510879"/>
          </a:xfrm>
          <a:prstGeom prst="rect">
            <a:avLst/>
          </a:prstGeom>
        </p:spPr>
      </p:pic>
      <p:pic>
        <p:nvPicPr>
          <p:cNvPr id="11" name="Afbeelding 5" descr="2kubussen_content.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9434" y="193433"/>
            <a:ext cx="1379252" cy="919502"/>
          </a:xfrm>
          <a:prstGeom prst="rect">
            <a:avLst/>
          </a:prstGeom>
        </p:spPr>
      </p:pic>
      <p:sp>
        <p:nvSpPr>
          <p:cNvPr id="13" name="Titel 1"/>
          <p:cNvSpPr>
            <a:spLocks noGrp="1"/>
          </p:cNvSpPr>
          <p:nvPr>
            <p:ph type="title"/>
          </p:nvPr>
        </p:nvSpPr>
        <p:spPr>
          <a:xfrm>
            <a:off x="1767886" y="282179"/>
            <a:ext cx="6918914" cy="409853"/>
          </a:xfrm>
        </p:spPr>
        <p:txBody>
          <a:bodyPr lIns="0" tIns="0" rIns="0" bIns="0"/>
          <a:lstStyle/>
          <a:p>
            <a:r>
              <a:rPr lang="en-US"/>
              <a:t>Click to edit Master title style</a:t>
            </a:r>
            <a:endParaRPr lang="nl-NL" dirty="0"/>
          </a:p>
        </p:txBody>
      </p:sp>
      <p:sp>
        <p:nvSpPr>
          <p:cNvPr id="14" name="Tijdelijke aanduiding voor tekst 19"/>
          <p:cNvSpPr>
            <a:spLocks noGrp="1"/>
          </p:cNvSpPr>
          <p:nvPr>
            <p:ph type="body" idx="10"/>
          </p:nvPr>
        </p:nvSpPr>
        <p:spPr>
          <a:xfrm>
            <a:off x="1767886" y="692032"/>
            <a:ext cx="6918914" cy="436202"/>
          </a:xfrm>
        </p:spPr>
        <p:txBody>
          <a:bodyPr lIns="0" tIns="0" rIns="0" bIns="0" anchor="t">
            <a:normAutofit/>
          </a:bodyPr>
          <a:lstStyle>
            <a:lvl1pPr marL="0" indent="0">
              <a:buNone/>
              <a:defRPr b="1"/>
            </a:lvl1pPr>
          </a:lstStyle>
          <a:p>
            <a:pPr lvl="0"/>
            <a:r>
              <a:rPr lang="en-US" sz="1600">
                <a:latin typeface="Arial Narrow"/>
              </a:rPr>
              <a:t>Click to edit Master text styles</a:t>
            </a:r>
          </a:p>
        </p:txBody>
      </p:sp>
      <p:sp>
        <p:nvSpPr>
          <p:cNvPr id="12" name="Footer Placeholder 3"/>
          <p:cNvSpPr>
            <a:spLocks noGrp="1"/>
          </p:cNvSpPr>
          <p:nvPr>
            <p:ph type="ftr" sz="quarter" idx="3"/>
          </p:nvPr>
        </p:nvSpPr>
        <p:spPr>
          <a:xfrm>
            <a:off x="2433499" y="4501423"/>
            <a:ext cx="4957900" cy="274637"/>
          </a:xfrm>
          <a:prstGeom prst="rect">
            <a:avLst/>
          </a:prstGeom>
        </p:spPr>
        <p:txBody>
          <a:bodyPr vert="horz" lIns="91440" tIns="45720" rIns="91440" bIns="45720" rtlCol="0" anchor="ctr"/>
          <a:lstStyle>
            <a:lvl1pPr algn="ctr">
              <a:defRPr sz="1200">
                <a:solidFill>
                  <a:schemeClr val="tx1">
                    <a:tint val="75000"/>
                  </a:schemeClr>
                </a:solidFill>
                <a:latin typeface="Arial Narrow" charset="0"/>
                <a:ea typeface="Arial Narrow" charset="0"/>
                <a:cs typeface="Arial Narrow" charset="0"/>
              </a:defRPr>
            </a:lvl1pPr>
          </a:lstStyle>
          <a:p>
            <a:endParaRPr lang="en-US" dirty="0"/>
          </a:p>
        </p:txBody>
      </p:sp>
    </p:spTree>
    <p:extLst>
      <p:ext uri="{BB962C8B-B14F-4D97-AF65-F5344CB8AC3E}">
        <p14:creationId xmlns:p14="http://schemas.microsoft.com/office/powerpoint/2010/main" val="3046893459"/>
      </p:ext>
    </p:extLst>
  </p:cSld>
  <p:clrMapOvr>
    <a:masterClrMapping/>
  </p:clrMapOvr>
  <p:extLst>
    <p:ext uri="{DCECCB84-F9BA-43D5-87BE-67443E8EF086}">
      <p15:sldGuideLst xmlns="" xmlns:p15="http://schemas.microsoft.com/office/powerpoint/2012/main">
        <p15:guide id="1" orient="horz" pos="3003"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457200" y="1181101"/>
            <a:ext cx="4040188" cy="508000"/>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Tijdelijke aanduiding voor inhoud 3"/>
          <p:cNvSpPr>
            <a:spLocks noGrp="1"/>
          </p:cNvSpPr>
          <p:nvPr>
            <p:ph sz="half" idx="2"/>
          </p:nvPr>
        </p:nvSpPr>
        <p:spPr>
          <a:xfrm>
            <a:off x="457200" y="1697817"/>
            <a:ext cx="4040188" cy="2449145"/>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Tijdelijke aanduiding voor tekst 4"/>
          <p:cNvSpPr>
            <a:spLocks noGrp="1"/>
          </p:cNvSpPr>
          <p:nvPr>
            <p:ph type="body" sz="quarter" idx="3"/>
          </p:nvPr>
        </p:nvSpPr>
        <p:spPr>
          <a:xfrm>
            <a:off x="4645026" y="1181101"/>
            <a:ext cx="4041775" cy="508000"/>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ijdelijke aanduiding voor inhoud 5"/>
          <p:cNvSpPr>
            <a:spLocks noGrp="1"/>
          </p:cNvSpPr>
          <p:nvPr>
            <p:ph sz="quarter" idx="4"/>
          </p:nvPr>
        </p:nvSpPr>
        <p:spPr>
          <a:xfrm>
            <a:off x="4645026" y="1697817"/>
            <a:ext cx="4041775" cy="2449145"/>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13" name="Afbeelding 5" descr="2kubussen_cont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434" y="193433"/>
            <a:ext cx="1379252" cy="919502"/>
          </a:xfrm>
          <a:prstGeom prst="rect">
            <a:avLst/>
          </a:prstGeom>
        </p:spPr>
      </p:pic>
      <p:sp>
        <p:nvSpPr>
          <p:cNvPr id="14" name="Titel 1"/>
          <p:cNvSpPr>
            <a:spLocks noGrp="1"/>
          </p:cNvSpPr>
          <p:nvPr>
            <p:ph type="title"/>
          </p:nvPr>
        </p:nvSpPr>
        <p:spPr>
          <a:xfrm>
            <a:off x="1767886" y="282179"/>
            <a:ext cx="6918914" cy="409853"/>
          </a:xfrm>
        </p:spPr>
        <p:txBody>
          <a:bodyPr lIns="0" tIns="0" rIns="0" bIns="0"/>
          <a:lstStyle/>
          <a:p>
            <a:r>
              <a:rPr lang="en-US"/>
              <a:t>Click to edit Master title style</a:t>
            </a:r>
            <a:endParaRPr lang="nl-NL" dirty="0"/>
          </a:p>
        </p:txBody>
      </p:sp>
      <p:pic>
        <p:nvPicPr>
          <p:cNvPr id="20" name="Afbeelding 29" descr="gradient.png">
            <a:extLst>
              <a:ext uri="{FF2B5EF4-FFF2-40B4-BE49-F238E27FC236}">
                <a16:creationId xmlns="" xmlns:a16="http://schemas.microsoft.com/office/drawing/2014/main" id="{A7E0ED95-47F9-364A-9E56-55837EA89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33156"/>
            <a:ext cx="9144000" cy="910344"/>
          </a:xfrm>
          <a:prstGeom prst="rect">
            <a:avLst/>
          </a:prstGeom>
        </p:spPr>
      </p:pic>
      <p:pic>
        <p:nvPicPr>
          <p:cNvPr id="21" name="Afbeelding 25" descr="P&amp;o logo.png">
            <a:extLst>
              <a:ext uri="{FF2B5EF4-FFF2-40B4-BE49-F238E27FC236}">
                <a16:creationId xmlns="" xmlns:a16="http://schemas.microsoft.com/office/drawing/2014/main" id="{20496FD2-821D-D24C-82FE-8170E52A3A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06572" y="4302919"/>
            <a:ext cx="1386288" cy="504671"/>
          </a:xfrm>
          <a:prstGeom prst="rect">
            <a:avLst/>
          </a:prstGeom>
        </p:spPr>
      </p:pic>
      <p:pic>
        <p:nvPicPr>
          <p:cNvPr id="22" name="Afbeelding 8" descr="The_Sense_png.png">
            <a:extLst>
              <a:ext uri="{FF2B5EF4-FFF2-40B4-BE49-F238E27FC236}">
                <a16:creationId xmlns="" xmlns:a16="http://schemas.microsoft.com/office/drawing/2014/main" id="{3412A077-FC5D-9C40-9A89-C7A16F597D7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4127" y="4475302"/>
            <a:ext cx="2040963" cy="510879"/>
          </a:xfrm>
          <a:prstGeom prst="rect">
            <a:avLst/>
          </a:prstGeom>
        </p:spPr>
      </p:pic>
      <p:sp>
        <p:nvSpPr>
          <p:cNvPr id="23" name="Footer Placeholder 3">
            <a:extLst>
              <a:ext uri="{FF2B5EF4-FFF2-40B4-BE49-F238E27FC236}">
                <a16:creationId xmlns="" xmlns:a16="http://schemas.microsoft.com/office/drawing/2014/main" id="{FB9D9214-B3FA-7F49-899E-AC8B1C1EA0DE}"/>
              </a:ext>
            </a:extLst>
          </p:cNvPr>
          <p:cNvSpPr>
            <a:spLocks noGrp="1"/>
          </p:cNvSpPr>
          <p:nvPr>
            <p:ph type="ftr" sz="quarter" idx="10"/>
          </p:nvPr>
        </p:nvSpPr>
        <p:spPr>
          <a:xfrm>
            <a:off x="2433499" y="4501423"/>
            <a:ext cx="4957900" cy="274637"/>
          </a:xfrm>
          <a:prstGeom prst="rect">
            <a:avLst/>
          </a:prstGeom>
        </p:spPr>
        <p:txBody>
          <a:bodyPr vert="horz" lIns="91440" tIns="45720" rIns="91440" bIns="45720" rtlCol="0" anchor="ctr"/>
          <a:lstStyle>
            <a:lvl1pPr algn="ctr">
              <a:defRPr sz="1200">
                <a:solidFill>
                  <a:schemeClr val="tx1">
                    <a:tint val="75000"/>
                  </a:schemeClr>
                </a:solidFill>
                <a:latin typeface="Arial Narrow" charset="0"/>
                <a:ea typeface="Arial Narrow" charset="0"/>
                <a:cs typeface="Arial Narrow" charset="0"/>
              </a:defRPr>
            </a:lvl1pPr>
          </a:lstStyle>
          <a:p>
            <a:endParaRPr lang="en-US" dirty="0"/>
          </a:p>
        </p:txBody>
      </p:sp>
    </p:spTree>
    <p:extLst>
      <p:ext uri="{BB962C8B-B14F-4D97-AF65-F5344CB8AC3E}">
        <p14:creationId xmlns:p14="http://schemas.microsoft.com/office/powerpoint/2010/main" val="944686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Description">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587750" y="1158877"/>
            <a:ext cx="5099050" cy="31210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tekst 3"/>
          <p:cNvSpPr>
            <a:spLocks noGrp="1"/>
          </p:cNvSpPr>
          <p:nvPr>
            <p:ph type="body" sz="half" idx="2"/>
          </p:nvPr>
        </p:nvSpPr>
        <p:spPr>
          <a:xfrm>
            <a:off x="457201" y="1158877"/>
            <a:ext cx="3008313" cy="31210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Afbeelding 5" descr="2kubussen_cont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434" y="193433"/>
            <a:ext cx="1379252" cy="919502"/>
          </a:xfrm>
          <a:prstGeom prst="rect">
            <a:avLst/>
          </a:prstGeom>
        </p:spPr>
      </p:pic>
      <p:sp>
        <p:nvSpPr>
          <p:cNvPr id="9" name="Titel 1"/>
          <p:cNvSpPr>
            <a:spLocks noGrp="1"/>
          </p:cNvSpPr>
          <p:nvPr>
            <p:ph type="title"/>
          </p:nvPr>
        </p:nvSpPr>
        <p:spPr>
          <a:xfrm>
            <a:off x="1767886" y="282179"/>
            <a:ext cx="6918914" cy="409853"/>
          </a:xfrm>
        </p:spPr>
        <p:txBody>
          <a:bodyPr lIns="0" tIns="0" rIns="0" bIns="0"/>
          <a:lstStyle/>
          <a:p>
            <a:r>
              <a:rPr lang="en-US"/>
              <a:t>Click to edit Master title style</a:t>
            </a:r>
            <a:endParaRPr lang="nl-NL" dirty="0"/>
          </a:p>
        </p:txBody>
      </p:sp>
      <p:sp>
        <p:nvSpPr>
          <p:cNvPr id="10" name="Tijdelijke aanduiding voor tekst 19"/>
          <p:cNvSpPr>
            <a:spLocks noGrp="1"/>
          </p:cNvSpPr>
          <p:nvPr>
            <p:ph type="body" idx="13"/>
          </p:nvPr>
        </p:nvSpPr>
        <p:spPr>
          <a:xfrm>
            <a:off x="1767886" y="692032"/>
            <a:ext cx="6918914" cy="384294"/>
          </a:xfrm>
        </p:spPr>
        <p:txBody>
          <a:bodyPr lIns="0" tIns="0" rIns="0" bIns="0" anchor="t">
            <a:normAutofit/>
          </a:bodyPr>
          <a:lstStyle>
            <a:lvl1pPr marL="0" indent="0">
              <a:buNone/>
              <a:defRPr b="1"/>
            </a:lvl1pPr>
          </a:lstStyle>
          <a:p>
            <a:pPr lvl="0"/>
            <a:r>
              <a:rPr lang="en-US" sz="1600">
                <a:latin typeface="Arial Narrow"/>
              </a:rPr>
              <a:t>Click to edit Master text styles</a:t>
            </a:r>
          </a:p>
        </p:txBody>
      </p:sp>
      <p:pic>
        <p:nvPicPr>
          <p:cNvPr id="19" name="Afbeelding 29" descr="gradient.png">
            <a:extLst>
              <a:ext uri="{FF2B5EF4-FFF2-40B4-BE49-F238E27FC236}">
                <a16:creationId xmlns="" xmlns:a16="http://schemas.microsoft.com/office/drawing/2014/main" id="{6549384A-A0B7-D84D-81B4-B8E8CF7979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33156"/>
            <a:ext cx="9144000" cy="910344"/>
          </a:xfrm>
          <a:prstGeom prst="rect">
            <a:avLst/>
          </a:prstGeom>
        </p:spPr>
      </p:pic>
      <p:pic>
        <p:nvPicPr>
          <p:cNvPr id="20" name="Afbeelding 25" descr="P&amp;o logo.png">
            <a:extLst>
              <a:ext uri="{FF2B5EF4-FFF2-40B4-BE49-F238E27FC236}">
                <a16:creationId xmlns="" xmlns:a16="http://schemas.microsoft.com/office/drawing/2014/main" id="{FD7CDEB9-46EE-AC4D-A58A-08683F823A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06572" y="4302919"/>
            <a:ext cx="1386288" cy="504671"/>
          </a:xfrm>
          <a:prstGeom prst="rect">
            <a:avLst/>
          </a:prstGeom>
        </p:spPr>
      </p:pic>
      <p:pic>
        <p:nvPicPr>
          <p:cNvPr id="21" name="Afbeelding 8" descr="The_Sense_png.png">
            <a:extLst>
              <a:ext uri="{FF2B5EF4-FFF2-40B4-BE49-F238E27FC236}">
                <a16:creationId xmlns="" xmlns:a16="http://schemas.microsoft.com/office/drawing/2014/main" id="{D50C450B-816D-EE4C-97F7-0AC264E2E5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4127" y="4475302"/>
            <a:ext cx="2040963" cy="510879"/>
          </a:xfrm>
          <a:prstGeom prst="rect">
            <a:avLst/>
          </a:prstGeom>
        </p:spPr>
      </p:pic>
      <p:sp>
        <p:nvSpPr>
          <p:cNvPr id="22" name="Footer Placeholder 3">
            <a:extLst>
              <a:ext uri="{FF2B5EF4-FFF2-40B4-BE49-F238E27FC236}">
                <a16:creationId xmlns="" xmlns:a16="http://schemas.microsoft.com/office/drawing/2014/main" id="{9AE87A17-F506-C64B-80C7-54785C94FE9E}"/>
              </a:ext>
            </a:extLst>
          </p:cNvPr>
          <p:cNvSpPr>
            <a:spLocks noGrp="1"/>
          </p:cNvSpPr>
          <p:nvPr>
            <p:ph type="ftr" sz="quarter" idx="3"/>
          </p:nvPr>
        </p:nvSpPr>
        <p:spPr>
          <a:xfrm>
            <a:off x="2433499" y="4501423"/>
            <a:ext cx="4957900" cy="274637"/>
          </a:xfrm>
          <a:prstGeom prst="rect">
            <a:avLst/>
          </a:prstGeom>
        </p:spPr>
        <p:txBody>
          <a:bodyPr vert="horz" lIns="91440" tIns="45720" rIns="91440" bIns="45720" rtlCol="0" anchor="ctr"/>
          <a:lstStyle>
            <a:lvl1pPr algn="ctr">
              <a:defRPr sz="1200">
                <a:solidFill>
                  <a:schemeClr val="tx1">
                    <a:tint val="75000"/>
                  </a:schemeClr>
                </a:solidFill>
                <a:latin typeface="Arial Narrow" charset="0"/>
                <a:ea typeface="Arial Narrow" charset="0"/>
                <a:cs typeface="Arial Narrow" charset="0"/>
              </a:defRPr>
            </a:lvl1pPr>
          </a:lstStyle>
          <a:p>
            <a:endParaRPr lang="en-US" dirty="0"/>
          </a:p>
        </p:txBody>
      </p:sp>
    </p:spTree>
    <p:extLst>
      <p:ext uri="{BB962C8B-B14F-4D97-AF65-F5344CB8AC3E}">
        <p14:creationId xmlns:p14="http://schemas.microsoft.com/office/powerpoint/2010/main" val="760982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ext Vertical v2">
    <p:spTree>
      <p:nvGrpSpPr>
        <p:cNvPr id="1" name=""/>
        <p:cNvGrpSpPr/>
        <p:nvPr/>
      </p:nvGrpSpPr>
      <p:grpSpPr>
        <a:xfrm>
          <a:off x="0" y="0"/>
          <a:ext cx="0" cy="0"/>
          <a:chOff x="0" y="0"/>
          <a:chExt cx="0" cy="0"/>
        </a:xfrm>
      </p:grpSpPr>
      <p:sp>
        <p:nvSpPr>
          <p:cNvPr id="3" name="Tijdelijke aanduiding voor verticale tekst 2"/>
          <p:cNvSpPr>
            <a:spLocks noGrp="1"/>
          </p:cNvSpPr>
          <p:nvPr>
            <p:ph type="body" orient="vert" idx="1"/>
          </p:nvPr>
        </p:nvSpPr>
        <p:spPr>
          <a:xfrm>
            <a:off x="977932" y="304800"/>
            <a:ext cx="6381718" cy="45719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9" name="Afbeelding 5" descr="2kubussen_cont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7793534" y="384656"/>
            <a:ext cx="1379252" cy="919502"/>
          </a:xfrm>
          <a:prstGeom prst="rect">
            <a:avLst/>
          </a:prstGeom>
        </p:spPr>
      </p:pic>
      <p:sp>
        <p:nvSpPr>
          <p:cNvPr id="10" name="Titel 1"/>
          <p:cNvSpPr>
            <a:spLocks noGrp="1"/>
          </p:cNvSpPr>
          <p:nvPr>
            <p:ph type="title"/>
          </p:nvPr>
        </p:nvSpPr>
        <p:spPr>
          <a:xfrm rot="5400000">
            <a:off x="7032801" y="2311732"/>
            <a:ext cx="2606168" cy="1050771"/>
          </a:xfrm>
        </p:spPr>
        <p:txBody>
          <a:bodyPr lIns="0" tIns="0" rIns="0" bIns="0"/>
          <a:lstStyle/>
          <a:p>
            <a:r>
              <a:rPr lang="en-US"/>
              <a:t>Click to edit Master title style</a:t>
            </a:r>
            <a:endParaRPr lang="nl-NL" dirty="0"/>
          </a:p>
        </p:txBody>
      </p:sp>
      <p:pic>
        <p:nvPicPr>
          <p:cNvPr id="12" name="Afbeelding 25" descr="P&amp;o 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82026" y="4110051"/>
            <a:ext cx="1260262" cy="458792"/>
          </a:xfrm>
          <a:prstGeom prst="rect">
            <a:avLst/>
          </a:prstGeom>
        </p:spPr>
      </p:pic>
      <p:pic>
        <p:nvPicPr>
          <p:cNvPr id="13" name="Afbeelding 8" descr="The_Sense_png.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475465" y="940462"/>
            <a:ext cx="1695806" cy="424482"/>
          </a:xfrm>
          <a:prstGeom prst="rect">
            <a:avLst/>
          </a:prstGeom>
        </p:spPr>
      </p:pic>
    </p:spTree>
    <p:extLst>
      <p:ext uri="{BB962C8B-B14F-4D97-AF65-F5344CB8AC3E}">
        <p14:creationId xmlns:p14="http://schemas.microsoft.com/office/powerpoint/2010/main" val="2054316523"/>
      </p:ext>
    </p:extLst>
  </p:cSld>
  <p:clrMapOvr>
    <a:masterClrMapping/>
  </p:clrMapOvr>
  <p:extLst>
    <p:ext uri="{DCECCB84-F9BA-43D5-87BE-67443E8EF086}">
      <p15:sldGuideLst xmlns="" xmlns:p15="http://schemas.microsoft.com/office/powerpoint/2012/main">
        <p15:guide id="1" orient="horz" pos="1620" userDrawn="1">
          <p15:clr>
            <a:srgbClr val="FBAE40"/>
          </p15:clr>
        </p15:guide>
        <p15:guide id="2" pos="20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Afbeelding 9" descr="wit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7903" y="-24714"/>
            <a:ext cx="2637675" cy="1758450"/>
          </a:xfrm>
          <a:prstGeom prst="rect">
            <a:avLst/>
          </a:prstGeom>
        </p:spPr>
      </p:pic>
      <p:pic>
        <p:nvPicPr>
          <p:cNvPr id="11" name="Afbeelding 4" descr="2kubussen_end.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43869" y="81494"/>
            <a:ext cx="3563243" cy="2375494"/>
          </a:xfrm>
          <a:prstGeom prst="rect">
            <a:avLst/>
          </a:prstGeom>
        </p:spPr>
      </p:pic>
      <p:pic>
        <p:nvPicPr>
          <p:cNvPr id="8" name="Picture 7">
            <a:extLst>
              <a:ext uri="{FF2B5EF4-FFF2-40B4-BE49-F238E27FC236}">
                <a16:creationId xmlns="" xmlns:a16="http://schemas.microsoft.com/office/drawing/2014/main" id="{AAC5BE89-E4B0-584A-8547-39C65820229D}"/>
              </a:ext>
            </a:extLst>
          </p:cNvPr>
          <p:cNvPicPr>
            <a:picLocks noChangeAspect="1"/>
          </p:cNvPicPr>
          <p:nvPr userDrawn="1"/>
        </p:nvPicPr>
        <p:blipFill>
          <a:blip r:embed="rId5"/>
          <a:stretch>
            <a:fillRect/>
          </a:stretch>
        </p:blipFill>
        <p:spPr>
          <a:xfrm>
            <a:off x="425621" y="4495894"/>
            <a:ext cx="1897449" cy="474362"/>
          </a:xfrm>
          <a:prstGeom prst="rect">
            <a:avLst/>
          </a:prstGeom>
        </p:spPr>
      </p:pic>
    </p:spTree>
    <p:extLst>
      <p:ext uri="{BB962C8B-B14F-4D97-AF65-F5344CB8AC3E}">
        <p14:creationId xmlns:p14="http://schemas.microsoft.com/office/powerpoint/2010/main" val="853612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wee objecten">
    <p:bg>
      <p:bgPr>
        <a:solidFill>
          <a:schemeClr val="bg1"/>
        </a:solidFill>
        <a:effectLst/>
      </p:bgPr>
    </p:bg>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457200" y="1497725"/>
            <a:ext cx="4038600" cy="2571767"/>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Tijdelijke aanduiding voor inhoud 3"/>
          <p:cNvSpPr>
            <a:spLocks noGrp="1"/>
          </p:cNvSpPr>
          <p:nvPr>
            <p:ph sz="half" idx="2"/>
          </p:nvPr>
        </p:nvSpPr>
        <p:spPr>
          <a:xfrm>
            <a:off x="4648200" y="1497725"/>
            <a:ext cx="4038600" cy="2571767"/>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11" name="Afbeelding 5" descr="2kubussen_cont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434" y="193433"/>
            <a:ext cx="1379252" cy="919502"/>
          </a:xfrm>
          <a:prstGeom prst="rect">
            <a:avLst/>
          </a:prstGeom>
        </p:spPr>
      </p:pic>
      <p:sp>
        <p:nvSpPr>
          <p:cNvPr id="13" name="Titel 1"/>
          <p:cNvSpPr>
            <a:spLocks noGrp="1"/>
          </p:cNvSpPr>
          <p:nvPr>
            <p:ph type="title"/>
          </p:nvPr>
        </p:nvSpPr>
        <p:spPr>
          <a:xfrm>
            <a:off x="1767886" y="282179"/>
            <a:ext cx="6918914" cy="409853"/>
          </a:xfrm>
        </p:spPr>
        <p:txBody>
          <a:bodyPr lIns="0" tIns="0" rIns="0" bIns="0"/>
          <a:lstStyle/>
          <a:p>
            <a:r>
              <a:rPr lang="en-US"/>
              <a:t>Click to edit Master title style</a:t>
            </a:r>
            <a:endParaRPr lang="nl-NL" dirty="0"/>
          </a:p>
        </p:txBody>
      </p:sp>
      <p:sp>
        <p:nvSpPr>
          <p:cNvPr id="14" name="Tijdelijke aanduiding voor tekst 19"/>
          <p:cNvSpPr>
            <a:spLocks noGrp="1"/>
          </p:cNvSpPr>
          <p:nvPr>
            <p:ph type="body" idx="10"/>
          </p:nvPr>
        </p:nvSpPr>
        <p:spPr>
          <a:xfrm>
            <a:off x="1767886" y="692032"/>
            <a:ext cx="6918914" cy="436202"/>
          </a:xfrm>
        </p:spPr>
        <p:txBody>
          <a:bodyPr lIns="0" tIns="0" rIns="0" bIns="0" anchor="t">
            <a:normAutofit/>
          </a:bodyPr>
          <a:lstStyle>
            <a:lvl1pPr marL="0" indent="0">
              <a:buNone/>
              <a:defRPr b="1"/>
            </a:lvl1pPr>
          </a:lstStyle>
          <a:p>
            <a:pPr lvl="0"/>
            <a:r>
              <a:rPr lang="en-US" sz="1600">
                <a:latin typeface="Arial Narrow"/>
              </a:rPr>
              <a:t>Click to edit Master text styles</a:t>
            </a:r>
          </a:p>
        </p:txBody>
      </p:sp>
      <p:pic>
        <p:nvPicPr>
          <p:cNvPr id="19" name="Afbeelding 29" descr="gradient.png">
            <a:extLst>
              <a:ext uri="{FF2B5EF4-FFF2-40B4-BE49-F238E27FC236}">
                <a16:creationId xmlns="" xmlns:a16="http://schemas.microsoft.com/office/drawing/2014/main" id="{227DEB0D-94C6-0145-BBEA-886087CA74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33156"/>
            <a:ext cx="9144000" cy="910344"/>
          </a:xfrm>
          <a:prstGeom prst="rect">
            <a:avLst/>
          </a:prstGeom>
        </p:spPr>
      </p:pic>
      <p:pic>
        <p:nvPicPr>
          <p:cNvPr id="20" name="Afbeelding 25" descr="P&amp;o logo.png">
            <a:extLst>
              <a:ext uri="{FF2B5EF4-FFF2-40B4-BE49-F238E27FC236}">
                <a16:creationId xmlns="" xmlns:a16="http://schemas.microsoft.com/office/drawing/2014/main" id="{D2C2F4F0-4992-0D48-BC85-8BBAE738BC5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06572" y="4302919"/>
            <a:ext cx="1386288" cy="504671"/>
          </a:xfrm>
          <a:prstGeom prst="rect">
            <a:avLst/>
          </a:prstGeom>
        </p:spPr>
      </p:pic>
      <p:pic>
        <p:nvPicPr>
          <p:cNvPr id="21" name="Afbeelding 8" descr="The_Sense_png.png">
            <a:extLst>
              <a:ext uri="{FF2B5EF4-FFF2-40B4-BE49-F238E27FC236}">
                <a16:creationId xmlns="" xmlns:a16="http://schemas.microsoft.com/office/drawing/2014/main" id="{4C71248B-342F-C640-BE57-AF78FF9D4CA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4127" y="4475302"/>
            <a:ext cx="2040963" cy="510879"/>
          </a:xfrm>
          <a:prstGeom prst="rect">
            <a:avLst/>
          </a:prstGeom>
        </p:spPr>
      </p:pic>
      <p:sp>
        <p:nvSpPr>
          <p:cNvPr id="22" name="Footer Placeholder 3">
            <a:extLst>
              <a:ext uri="{FF2B5EF4-FFF2-40B4-BE49-F238E27FC236}">
                <a16:creationId xmlns="" xmlns:a16="http://schemas.microsoft.com/office/drawing/2014/main" id="{273E922F-C8D0-0246-B7B0-6D3BECDBA23F}"/>
              </a:ext>
            </a:extLst>
          </p:cNvPr>
          <p:cNvSpPr>
            <a:spLocks noGrp="1"/>
          </p:cNvSpPr>
          <p:nvPr>
            <p:ph type="ftr" sz="quarter" idx="3"/>
          </p:nvPr>
        </p:nvSpPr>
        <p:spPr>
          <a:xfrm>
            <a:off x="2433499" y="4501423"/>
            <a:ext cx="4957900" cy="274637"/>
          </a:xfrm>
          <a:prstGeom prst="rect">
            <a:avLst/>
          </a:prstGeom>
        </p:spPr>
        <p:txBody>
          <a:bodyPr vert="horz" lIns="91440" tIns="45720" rIns="91440" bIns="45720" rtlCol="0" anchor="ctr"/>
          <a:lstStyle>
            <a:lvl1pPr algn="ctr">
              <a:defRPr sz="1200">
                <a:solidFill>
                  <a:schemeClr val="tx1">
                    <a:tint val="75000"/>
                  </a:schemeClr>
                </a:solidFill>
                <a:latin typeface="Arial Narrow" charset="0"/>
                <a:ea typeface="Arial Narrow" charset="0"/>
                <a:cs typeface="Arial Narrow" charset="0"/>
              </a:defRPr>
            </a:lvl1pPr>
          </a:lstStyle>
          <a:p>
            <a:endParaRPr lang="en-US" dirty="0"/>
          </a:p>
        </p:txBody>
      </p:sp>
    </p:spTree>
    <p:extLst>
      <p:ext uri="{BB962C8B-B14F-4D97-AF65-F5344CB8AC3E}">
        <p14:creationId xmlns:p14="http://schemas.microsoft.com/office/powerpoint/2010/main" val="3739252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767886" y="282179"/>
            <a:ext cx="6918914" cy="429021"/>
          </a:xfrm>
          <a:prstGeom prst="rect">
            <a:avLst/>
          </a:prstGeom>
        </p:spPr>
        <p:txBody>
          <a:bodyPr vert="horz" lIns="0" tIns="0" rIns="0" bIns="0" rtlCol="0" anchor="t">
            <a:normAutofit/>
          </a:bodyPr>
          <a:lstStyle/>
          <a:p>
            <a:r>
              <a:rPr lang="en-US" dirty="0"/>
              <a:t>Click to edit Master title style</a:t>
            </a:r>
            <a:endParaRPr lang="nl-NL" dirty="0"/>
          </a:p>
        </p:txBody>
      </p:sp>
      <p:sp>
        <p:nvSpPr>
          <p:cNvPr id="3" name="Tijdelijke aanduiding voor tekst 2"/>
          <p:cNvSpPr>
            <a:spLocks noGrp="1"/>
          </p:cNvSpPr>
          <p:nvPr>
            <p:ph type="body" idx="1"/>
          </p:nvPr>
        </p:nvSpPr>
        <p:spPr>
          <a:xfrm>
            <a:off x="457200" y="1200151"/>
            <a:ext cx="8229600" cy="3394472"/>
          </a:xfrm>
          <a:prstGeom prst="rect">
            <a:avLst/>
          </a:prstGeom>
        </p:spPr>
        <p:txBody>
          <a:bodyPr vert="horz" lIns="0" tIns="0" rIns="0" bIns="0" rtlCol="0">
            <a:normAutofit/>
          </a:bodyPr>
          <a:lstStyle/>
          <a:p>
            <a:pPr lvl="0"/>
            <a:r>
              <a:rPr lang="nl-NL" dirty="0" err="1"/>
              <a:t>Clik</a:t>
            </a:r>
            <a:r>
              <a:rPr lang="nl-NL" dirty="0"/>
              <a:t> </a:t>
            </a:r>
            <a:r>
              <a:rPr lang="nl-NL" dirty="0" err="1"/>
              <a:t>to</a:t>
            </a:r>
            <a:r>
              <a:rPr lang="nl-NL" dirty="0"/>
              <a:t> </a:t>
            </a:r>
            <a:r>
              <a:rPr lang="nl-NL" dirty="0" err="1"/>
              <a:t>add</a:t>
            </a:r>
            <a:r>
              <a:rPr lang="nl-NL" dirty="0"/>
              <a:t> tekst</a:t>
            </a:r>
          </a:p>
          <a:p>
            <a:pPr lvl="1"/>
            <a:r>
              <a:rPr lang="nl-NL" dirty="0"/>
              <a:t>Second level</a:t>
            </a:r>
          </a:p>
          <a:p>
            <a:pPr lvl="2"/>
            <a:r>
              <a:rPr lang="nl-NL" dirty="0" err="1"/>
              <a:t>Third</a:t>
            </a:r>
            <a:r>
              <a:rPr lang="nl-NL" dirty="0"/>
              <a:t> level</a:t>
            </a:r>
          </a:p>
          <a:p>
            <a:pPr lvl="3"/>
            <a:r>
              <a:rPr lang="nl-NL" dirty="0" err="1"/>
              <a:t>Forth</a:t>
            </a:r>
            <a:r>
              <a:rPr lang="nl-NL" dirty="0"/>
              <a:t> level</a:t>
            </a:r>
          </a:p>
          <a:p>
            <a:pPr lvl="4"/>
            <a:r>
              <a:rPr lang="nl-NL" dirty="0" err="1"/>
              <a:t>Fifth</a:t>
            </a:r>
            <a:r>
              <a:rPr lang="nl-NL" dirty="0"/>
              <a:t> level</a:t>
            </a:r>
          </a:p>
        </p:txBody>
      </p:sp>
      <p:sp>
        <p:nvSpPr>
          <p:cNvPr id="4" name="Footer Placeholder 3"/>
          <p:cNvSpPr>
            <a:spLocks noGrp="1"/>
          </p:cNvSpPr>
          <p:nvPr>
            <p:ph type="ftr" sz="quarter" idx="3"/>
          </p:nvPr>
        </p:nvSpPr>
        <p:spPr>
          <a:xfrm>
            <a:off x="457200" y="4594623"/>
            <a:ext cx="8229600" cy="274637"/>
          </a:xfrm>
          <a:prstGeom prst="rect">
            <a:avLst/>
          </a:prstGeom>
        </p:spPr>
        <p:txBody>
          <a:bodyPr vert="horz" lIns="91440" tIns="45720" rIns="91440" bIns="45720" rtlCol="0" anchor="ctr"/>
          <a:lstStyle>
            <a:lvl1pPr algn="ctr">
              <a:defRPr sz="1200">
                <a:solidFill>
                  <a:schemeClr val="tx1">
                    <a:tint val="75000"/>
                  </a:schemeClr>
                </a:solidFill>
                <a:latin typeface="Arial Narrow" charset="0"/>
                <a:ea typeface="Arial Narrow" charset="0"/>
                <a:cs typeface="Arial Narrow" charset="0"/>
              </a:defRPr>
            </a:lvl1pPr>
          </a:lstStyle>
          <a:p>
            <a:endParaRPr lang="en-US"/>
          </a:p>
        </p:txBody>
      </p:sp>
    </p:spTree>
    <p:extLst>
      <p:ext uri="{BB962C8B-B14F-4D97-AF65-F5344CB8AC3E}">
        <p14:creationId xmlns:p14="http://schemas.microsoft.com/office/powerpoint/2010/main" val="2227754090"/>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52" r:id="rId4"/>
    <p:sldLayoutId id="2147483653" r:id="rId5"/>
    <p:sldLayoutId id="2147483656" r:id="rId6"/>
    <p:sldLayoutId id="2147483659" r:id="rId7"/>
    <p:sldLayoutId id="2147483660" r:id="rId8"/>
    <p:sldLayoutId id="2147483663" r:id="rId9"/>
  </p:sldLayoutIdLst>
  <p:txStyles>
    <p:titleStyle>
      <a:lvl1pPr algn="l" defTabSz="457200" rtl="0" eaLnBrk="1" latinLnBrk="0" hangingPunct="1">
        <a:spcBef>
          <a:spcPct val="0"/>
        </a:spcBef>
        <a:buNone/>
        <a:defRPr sz="2400" b="1" kern="1200">
          <a:solidFill>
            <a:srgbClr val="C4111A"/>
          </a:solidFill>
          <a:latin typeface="Arial Narrow" charset="0"/>
          <a:ea typeface="Arial Narrow" charset="0"/>
          <a:cs typeface="Arial Narrow" charset="0"/>
        </a:defRPr>
      </a:lvl1pPr>
    </p:titleStyle>
    <p:bodyStyle>
      <a:lvl1pPr marL="342900" indent="-342900" algn="l" defTabSz="457200" rtl="0" eaLnBrk="1" latinLnBrk="0" hangingPunct="1">
        <a:spcBef>
          <a:spcPct val="20000"/>
        </a:spcBef>
        <a:buFont typeface="Arial"/>
        <a:buChar char="•"/>
        <a:defRPr sz="2000" kern="1200" baseline="0">
          <a:solidFill>
            <a:schemeClr val="bg1">
              <a:lumMod val="50000"/>
            </a:schemeClr>
          </a:solidFill>
          <a:latin typeface="Arial Narrow" charset="0"/>
          <a:ea typeface="Arial Narrow" charset="0"/>
          <a:cs typeface="Arial Narrow"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Arial Narrow" charset="0"/>
          <a:ea typeface="Arial Narrow" charset="0"/>
          <a:cs typeface="Arial Narrow" charset="0"/>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Arial Narrow" charset="0"/>
          <a:ea typeface="Arial Narrow" charset="0"/>
          <a:cs typeface="Arial Narrow" charset="0"/>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Arial Narrow" charset="0"/>
          <a:ea typeface="Arial Narrow" charset="0"/>
          <a:cs typeface="Arial Narrow" charset="0"/>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Arial Narrow" charset="0"/>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45.emf"/><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46.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40.jpeg"/><Relationship Id="rId4" Type="http://schemas.openxmlformats.org/officeDocument/2006/relationships/image" Target="../media/image15.gif"/></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53.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9.xml"/><Relationship Id="rId5" Type="http://schemas.openxmlformats.org/officeDocument/2006/relationships/image" Target="../media/image59.jpeg"/><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67.jpeg"/><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70.wmf"/><Relationship Id="rId4" Type="http://schemas.openxmlformats.org/officeDocument/2006/relationships/image" Target="../media/image69.wmf"/></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72.jpeg"/></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76.emf"/><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wmf"/><Relationship Id="rId4" Type="http://schemas.openxmlformats.org/officeDocument/2006/relationships/image" Target="../media/image74.jpeg"/><Relationship Id="rId9" Type="http://schemas.openxmlformats.org/officeDocument/2006/relationships/image" Target="../media/image79.jpeg"/></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image" Target="../media/image45.emf"/><Relationship Id="rId4" Type="http://schemas.openxmlformats.org/officeDocument/2006/relationships/image" Target="../media/image16.png"/><Relationship Id="rId9"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gif"/></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vmlDrawing" Target="../drawings/vmlDrawing1.vml"/><Relationship Id="rId5" Type="http://schemas.openxmlformats.org/officeDocument/2006/relationships/image" Target="../media/image29.png"/><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8.xml"/><Relationship Id="rId7" Type="http://schemas.openxmlformats.org/officeDocument/2006/relationships/image" Target="../media/image37.jpeg"/><Relationship Id="rId2" Type="http://schemas.openxmlformats.org/officeDocument/2006/relationships/slideLayout" Target="../slideLayouts/slideLayout9.xml"/><Relationship Id="rId1" Type="http://schemas.openxmlformats.org/officeDocument/2006/relationships/vmlDrawing" Target="../drawings/vmlDrawing2.v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38.jpeg"/><Relationship Id="rId4" Type="http://schemas.openxmlformats.org/officeDocument/2006/relationships/image" Target="../media/image24.jpe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79DC4D-8DE7-42C6-B1E2-89E27F14BE27}"/>
              </a:ext>
            </a:extLst>
          </p:cNvPr>
          <p:cNvSpPr>
            <a:spLocks noGrp="1"/>
          </p:cNvSpPr>
          <p:nvPr>
            <p:ph type="ctrTitle"/>
          </p:nvPr>
        </p:nvSpPr>
        <p:spPr/>
        <p:txBody>
          <a:bodyPr/>
          <a:lstStyle/>
          <a:p>
            <a:r>
              <a:rPr lang="en-GB" dirty="0"/>
              <a:t>Safety Principles</a:t>
            </a:r>
          </a:p>
        </p:txBody>
      </p:sp>
      <p:sp>
        <p:nvSpPr>
          <p:cNvPr id="3" name="Subtitle 2">
            <a:extLst>
              <a:ext uri="{FF2B5EF4-FFF2-40B4-BE49-F238E27FC236}">
                <a16:creationId xmlns="" xmlns:a16="http://schemas.microsoft.com/office/drawing/2014/main" id="{642C8B49-9648-400B-A7EA-6A41EFD5A7EA}"/>
              </a:ext>
            </a:extLst>
          </p:cNvPr>
          <p:cNvSpPr>
            <a:spLocks noGrp="1"/>
          </p:cNvSpPr>
          <p:nvPr>
            <p:ph type="subTitle" idx="1"/>
          </p:nvPr>
        </p:nvSpPr>
        <p:spPr/>
        <p:txBody>
          <a:bodyPr/>
          <a:lstStyle/>
          <a:p>
            <a:pPr marL="342900" indent="-342900"/>
            <a:r>
              <a:rPr lang="en-GB" dirty="0">
                <a:solidFill>
                  <a:srgbClr val="333399"/>
                </a:solidFill>
              </a:rPr>
              <a:t>P&amp;O Ferrymasters </a:t>
            </a:r>
          </a:p>
          <a:p>
            <a:pPr marL="342900" indent="-342900"/>
            <a:r>
              <a:rPr lang="en-GB" dirty="0">
                <a:solidFill>
                  <a:srgbClr val="333399"/>
                </a:solidFill>
              </a:rPr>
              <a:t>Driver Training Programme 2019 v1</a:t>
            </a:r>
          </a:p>
          <a:p>
            <a:endParaRPr lang="en-GB" dirty="0"/>
          </a:p>
        </p:txBody>
      </p:sp>
    </p:spTree>
    <p:extLst>
      <p:ext uri="{BB962C8B-B14F-4D97-AF65-F5344CB8AC3E}">
        <p14:creationId xmlns:p14="http://schemas.microsoft.com/office/powerpoint/2010/main" val="5531070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0">
            <a:extLst>
              <a:ext uri="{FF2B5EF4-FFF2-40B4-BE49-F238E27FC236}">
                <a16:creationId xmlns="" xmlns:a16="http://schemas.microsoft.com/office/drawing/2014/main" id="{5BD66A6D-7C3B-4C14-8DA9-C669A55CDE48}"/>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pPr>
            <a:r>
              <a:rPr lang="en-GB" sz="2200" b="1" dirty="0">
                <a:solidFill>
                  <a:srgbClr val="CC0000"/>
                </a:solidFill>
                <a:latin typeface="Arial Narrow" panose="020B0606020202030204" pitchFamily="34" charset="0"/>
                <a:ea typeface="MS PGothic" pitchFamily="34" charset="-128"/>
              </a:rPr>
              <a:t>Anti-slip matting</a:t>
            </a:r>
          </a:p>
        </p:txBody>
      </p:sp>
      <p:sp>
        <p:nvSpPr>
          <p:cNvPr id="8" name="Rectangle 3">
            <a:extLst>
              <a:ext uri="{FF2B5EF4-FFF2-40B4-BE49-F238E27FC236}">
                <a16:creationId xmlns="" xmlns:a16="http://schemas.microsoft.com/office/drawing/2014/main" id="{B725A926-3EF8-4907-B482-272B930D8CC9}"/>
              </a:ext>
            </a:extLst>
          </p:cNvPr>
          <p:cNvSpPr>
            <a:spLocks noChangeArrowheads="1"/>
          </p:cNvSpPr>
          <p:nvPr/>
        </p:nvSpPr>
        <p:spPr bwMode="auto">
          <a:xfrm>
            <a:off x="1341120" y="621129"/>
            <a:ext cx="6674168" cy="3700935"/>
          </a:xfrm>
          <a:prstGeom prst="rect">
            <a:avLst/>
          </a:prstGeom>
          <a:noFill/>
          <a:ln w="9525">
            <a:noFill/>
            <a:miter lim="800000"/>
            <a:headEnd/>
            <a:tailEnd/>
          </a:ln>
          <a:effectLst/>
        </p:spPr>
        <p:txBody>
          <a:bodyPr lIns="0" tIns="0" rIns="0" bIns="0"/>
          <a:lstStyle/>
          <a:p>
            <a:pPr marL="285750" indent="-285750" defTabSz="914400" eaLnBrk="0" fontAlgn="base" hangingPunct="0">
              <a:lnSpc>
                <a:spcPct val="125000"/>
              </a:lnSpc>
              <a:spcBef>
                <a:spcPct val="0"/>
              </a:spcBef>
              <a:spcAft>
                <a:spcPct val="0"/>
              </a:spcAft>
              <a:buClr>
                <a:srgbClr val="BBE0E3"/>
              </a:buClr>
              <a:buFontTx/>
              <a:buChar char="•"/>
            </a:pPr>
            <a:r>
              <a:rPr lang="en-AU" sz="2000" dirty="0">
                <a:solidFill>
                  <a:srgbClr val="000000"/>
                </a:solidFill>
                <a:latin typeface="Arial Narrow" panose="020B0606020202030204" pitchFamily="34" charset="0"/>
                <a:ea typeface="MS PGothic" pitchFamily="34" charset="-128"/>
              </a:rPr>
              <a:t>Specialised Anti-Slip Matting</a:t>
            </a:r>
          </a:p>
          <a:p>
            <a:pPr marL="638175" lvl="1" indent="-180975" defTabSz="914400" eaLnBrk="0" fontAlgn="base" hangingPunct="0">
              <a:lnSpc>
                <a:spcPct val="125000"/>
              </a:lnSpc>
              <a:spcBef>
                <a:spcPct val="0"/>
              </a:spcBef>
              <a:spcAft>
                <a:spcPct val="0"/>
              </a:spcAft>
              <a:buClr>
                <a:srgbClr val="000000"/>
              </a:buClr>
              <a:buFontTx/>
              <a:buChar char="•"/>
            </a:pPr>
            <a:r>
              <a:rPr lang="en-AU" sz="2000" dirty="0">
                <a:solidFill>
                  <a:srgbClr val="000000"/>
                </a:solidFill>
                <a:latin typeface="Arial Narrow" panose="020B0606020202030204" pitchFamily="34" charset="0"/>
                <a:ea typeface="MS PGothic" pitchFamily="34" charset="-128"/>
              </a:rPr>
              <a:t>Coefficient = at least 0.60 wet or dry</a:t>
            </a:r>
          </a:p>
          <a:p>
            <a:pPr marL="638175" lvl="1" indent="-180975" defTabSz="914400" eaLnBrk="0" fontAlgn="base" hangingPunct="0">
              <a:lnSpc>
                <a:spcPct val="125000"/>
              </a:lnSpc>
              <a:spcBef>
                <a:spcPct val="0"/>
              </a:spcBef>
              <a:spcAft>
                <a:spcPct val="0"/>
              </a:spcAft>
              <a:buClr>
                <a:srgbClr val="000000"/>
              </a:buClr>
              <a:buFontTx/>
              <a:buChar char="•"/>
            </a:pPr>
            <a:r>
              <a:rPr lang="en-AU" sz="2000" dirty="0">
                <a:solidFill>
                  <a:srgbClr val="000000"/>
                </a:solidFill>
                <a:latin typeface="Arial Narrow" panose="020B0606020202030204" pitchFamily="34" charset="0"/>
                <a:ea typeface="MS PGothic" pitchFamily="34" charset="-128"/>
              </a:rPr>
              <a:t>3-20 mm thick; about 8-10 mm optimal</a:t>
            </a:r>
          </a:p>
          <a:p>
            <a:pPr marL="638175" lvl="1" indent="-180975" defTabSz="914400" eaLnBrk="0" fontAlgn="base" hangingPunct="0">
              <a:lnSpc>
                <a:spcPct val="125000"/>
              </a:lnSpc>
              <a:spcBef>
                <a:spcPct val="0"/>
              </a:spcBef>
              <a:spcAft>
                <a:spcPct val="0"/>
              </a:spcAft>
              <a:buClr>
                <a:srgbClr val="000000"/>
              </a:buClr>
              <a:buFontTx/>
              <a:buChar char="•"/>
            </a:pPr>
            <a:r>
              <a:rPr lang="en-AU" sz="2000" dirty="0">
                <a:solidFill>
                  <a:srgbClr val="000000"/>
                </a:solidFill>
                <a:latin typeface="Arial Narrow" panose="020B0606020202030204" pitchFamily="34" charset="0"/>
                <a:ea typeface="MS PGothic" pitchFamily="34" charset="-128"/>
              </a:rPr>
              <a:t>NOT a universal solution - can wear rapidly - inspect before use</a:t>
            </a:r>
            <a:br>
              <a:rPr lang="en-AU" sz="2000" dirty="0">
                <a:solidFill>
                  <a:srgbClr val="000000"/>
                </a:solidFill>
                <a:latin typeface="Arial Narrow" panose="020B0606020202030204" pitchFamily="34" charset="0"/>
                <a:ea typeface="MS PGothic" pitchFamily="34" charset="-128"/>
              </a:rPr>
            </a:br>
            <a:r>
              <a:rPr lang="en-AU" sz="2000" b="1" u="sng" dirty="0">
                <a:solidFill>
                  <a:srgbClr val="99CC00"/>
                </a:solidFill>
                <a:latin typeface="Arial Narrow" panose="020B0606020202030204" pitchFamily="34" charset="0"/>
                <a:ea typeface="MS PGothic" pitchFamily="34" charset="-128"/>
              </a:rPr>
              <a:t>NEVER</a:t>
            </a:r>
            <a:r>
              <a:rPr lang="en-AU" sz="2000" dirty="0">
                <a:solidFill>
                  <a:srgbClr val="99CC00"/>
                </a:solidFill>
                <a:latin typeface="Arial Narrow" panose="020B0606020202030204" pitchFamily="34" charset="0"/>
                <a:ea typeface="MS PGothic" pitchFamily="34" charset="-128"/>
              </a:rPr>
              <a:t> USE AS EDGE PROTECTION!! It cuts easily</a:t>
            </a:r>
          </a:p>
          <a:p>
            <a:pPr marL="285750" indent="-285750" defTabSz="914400" eaLnBrk="0" fontAlgn="base" hangingPunct="0">
              <a:lnSpc>
                <a:spcPct val="105000"/>
              </a:lnSpc>
              <a:spcBef>
                <a:spcPct val="0"/>
              </a:spcBef>
              <a:spcAft>
                <a:spcPct val="0"/>
              </a:spcAft>
              <a:buClr>
                <a:srgbClr val="000000"/>
              </a:buClr>
              <a:buFontTx/>
              <a:buChar char="•"/>
            </a:pPr>
            <a:r>
              <a:rPr lang="en-AU" sz="2000" dirty="0">
                <a:solidFill>
                  <a:srgbClr val="000000"/>
                </a:solidFill>
                <a:latin typeface="Arial Narrow" panose="020B0606020202030204" pitchFamily="34" charset="0"/>
                <a:ea typeface="MS PGothic" pitchFamily="34" charset="-128"/>
              </a:rPr>
              <a:t>Conveyor belting</a:t>
            </a:r>
          </a:p>
          <a:p>
            <a:pPr marL="638175" lvl="1" indent="-180975" defTabSz="914400" eaLnBrk="0" fontAlgn="base" hangingPunct="0">
              <a:lnSpc>
                <a:spcPct val="125000"/>
              </a:lnSpc>
              <a:spcBef>
                <a:spcPct val="0"/>
              </a:spcBef>
              <a:spcAft>
                <a:spcPct val="0"/>
              </a:spcAft>
              <a:buClr>
                <a:srgbClr val="000000"/>
              </a:buClr>
              <a:buFontTx/>
              <a:buChar char="•"/>
            </a:pPr>
            <a:r>
              <a:rPr lang="en-AU" sz="2000" dirty="0">
                <a:solidFill>
                  <a:srgbClr val="000000"/>
                </a:solidFill>
                <a:latin typeface="Arial Narrow" panose="020B0606020202030204" pitchFamily="34" charset="0"/>
                <a:ea typeface="MS PGothic" pitchFamily="34" charset="-128"/>
              </a:rPr>
              <a:t>Harder = Slippery</a:t>
            </a:r>
          </a:p>
          <a:p>
            <a:pPr marL="638175" lvl="1" indent="-180975" defTabSz="914400" eaLnBrk="0" fontAlgn="base" hangingPunct="0">
              <a:lnSpc>
                <a:spcPct val="125000"/>
              </a:lnSpc>
              <a:spcBef>
                <a:spcPct val="0"/>
              </a:spcBef>
              <a:spcAft>
                <a:spcPct val="0"/>
              </a:spcAft>
              <a:buClr>
                <a:srgbClr val="000000"/>
              </a:buClr>
              <a:buFontTx/>
              <a:buChar char="•"/>
            </a:pPr>
            <a:r>
              <a:rPr lang="en-AU" sz="2000" dirty="0">
                <a:solidFill>
                  <a:srgbClr val="000000"/>
                </a:solidFill>
                <a:latin typeface="Arial Narrow" panose="020B0606020202030204" pitchFamily="34" charset="0"/>
                <a:ea typeface="MS PGothic" pitchFamily="34" charset="-128"/>
              </a:rPr>
              <a:t>Wet - sometimes very slippery</a:t>
            </a:r>
          </a:p>
          <a:p>
            <a:pPr marL="638175" lvl="1" indent="-180975" defTabSz="914400" eaLnBrk="0" fontAlgn="base" hangingPunct="0">
              <a:lnSpc>
                <a:spcPct val="125000"/>
              </a:lnSpc>
              <a:spcBef>
                <a:spcPct val="0"/>
              </a:spcBef>
              <a:spcAft>
                <a:spcPct val="0"/>
              </a:spcAft>
              <a:buClr>
                <a:srgbClr val="000000"/>
              </a:buClr>
              <a:buFontTx/>
              <a:buChar char="•"/>
            </a:pPr>
            <a:r>
              <a:rPr lang="en-AU" sz="2000" dirty="0">
                <a:solidFill>
                  <a:srgbClr val="000000"/>
                </a:solidFill>
                <a:latin typeface="Arial Narrow" panose="020B0606020202030204" pitchFamily="34" charset="0"/>
                <a:ea typeface="MS PGothic" pitchFamily="34" charset="-128"/>
              </a:rPr>
              <a:t>Typical friction about 0.40</a:t>
            </a:r>
          </a:p>
        </p:txBody>
      </p:sp>
      <p:pic>
        <p:nvPicPr>
          <p:cNvPr id="9" name="Picture 2" descr="Anti-slip mat">
            <a:extLst>
              <a:ext uri="{FF2B5EF4-FFF2-40B4-BE49-F238E27FC236}">
                <a16:creationId xmlns="" xmlns:a16="http://schemas.microsoft.com/office/drawing/2014/main" id="{00D6E4D4-A1E3-4347-A645-E56D7EB7CE20}"/>
              </a:ext>
            </a:extLst>
          </p:cNvPr>
          <p:cNvPicPr>
            <a:picLocks noChangeAspect="1" noChangeArrowheads="1"/>
          </p:cNvPicPr>
          <p:nvPr/>
        </p:nvPicPr>
        <p:blipFill>
          <a:blip r:embed="rId3" cstate="print"/>
          <a:srcRect/>
          <a:stretch>
            <a:fillRect/>
          </a:stretch>
        </p:blipFill>
        <p:spPr bwMode="auto">
          <a:xfrm>
            <a:off x="5577840" y="152400"/>
            <a:ext cx="3241675" cy="1653985"/>
          </a:xfrm>
          <a:prstGeom prst="rect">
            <a:avLst/>
          </a:prstGeom>
          <a:noFill/>
        </p:spPr>
      </p:pic>
      <p:sp>
        <p:nvSpPr>
          <p:cNvPr id="10" name="Text Box 4">
            <a:extLst>
              <a:ext uri="{FF2B5EF4-FFF2-40B4-BE49-F238E27FC236}">
                <a16:creationId xmlns="" xmlns:a16="http://schemas.microsoft.com/office/drawing/2014/main" id="{B54D8899-7E76-4F01-87EB-EC4E21D0D245}"/>
              </a:ext>
            </a:extLst>
          </p:cNvPr>
          <p:cNvSpPr txBox="1">
            <a:spLocks noChangeArrowheads="1"/>
          </p:cNvSpPr>
          <p:nvPr/>
        </p:nvSpPr>
        <p:spPr bwMode="auto">
          <a:xfrm>
            <a:off x="2474977" y="4029456"/>
            <a:ext cx="4638612" cy="584775"/>
          </a:xfrm>
          <a:prstGeom prst="rect">
            <a:avLst/>
          </a:prstGeom>
          <a:solidFill>
            <a:srgbClr val="660033"/>
          </a:solidFill>
          <a:ln w="9525" cap="rnd">
            <a:solidFill>
              <a:srgbClr val="000000"/>
            </a:solidFill>
            <a:miter lim="800000"/>
            <a:headEnd/>
            <a:tailEnd/>
          </a:ln>
          <a:effectLst/>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Arial Narrow" panose="020B0606020202030204" pitchFamily="34" charset="0"/>
                <a:ea typeface="MS PGothic" pitchFamily="34" charset="-128"/>
              </a:rPr>
              <a:t>See Technical Information Sheet TIS-0008</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Arial Narrow" panose="020B0606020202030204" pitchFamily="34" charset="0"/>
                <a:ea typeface="MS PGothic" pitchFamily="34" charset="-128"/>
              </a:rPr>
              <a:t>Anti-slip matting</a:t>
            </a:r>
          </a:p>
        </p:txBody>
      </p:sp>
    </p:spTree>
    <p:extLst>
      <p:ext uri="{BB962C8B-B14F-4D97-AF65-F5344CB8AC3E}">
        <p14:creationId xmlns:p14="http://schemas.microsoft.com/office/powerpoint/2010/main" val="297762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767886" y="415531"/>
            <a:ext cx="6918914" cy="409853"/>
          </a:xfrm>
        </p:spPr>
        <p:txBody>
          <a:bodyPr/>
          <a:lstStyle/>
          <a:p>
            <a:r>
              <a:rPr lang="en-GB" dirty="0"/>
              <a:t>Tractor Unit Standards</a:t>
            </a:r>
          </a:p>
        </p:txBody>
      </p:sp>
      <p:pic>
        <p:nvPicPr>
          <p:cNvPr id="4" name="Picture 3" descr="C:\Users\rotcg1\Desktop\Ian Calderhead\PPP Animations\People\pay_attention3_PA_300_clr_5004.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9322" y="1219036"/>
            <a:ext cx="28575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100_1504"/>
          <p:cNvPicPr>
            <a:picLocks noChangeAspect="1" noChangeArrowheads="1"/>
          </p:cNvPicPr>
          <p:nvPr/>
        </p:nvPicPr>
        <p:blipFill>
          <a:blip r:embed="rId4" cstate="print"/>
          <a:srcRect/>
          <a:stretch>
            <a:fillRect/>
          </a:stretch>
        </p:blipFill>
        <p:spPr bwMode="auto">
          <a:xfrm>
            <a:off x="3078820" y="2371435"/>
            <a:ext cx="3365500" cy="2519362"/>
          </a:xfrm>
          <a:prstGeom prst="rect">
            <a:avLst/>
          </a:prstGeom>
          <a:noFill/>
          <a:ln w="38100" cmpd="dbl">
            <a:solidFill>
              <a:schemeClr val="tx1"/>
            </a:solidFill>
            <a:miter lim="800000"/>
            <a:headEnd/>
            <a:tailEnd/>
          </a:ln>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4720" y="430322"/>
            <a:ext cx="3301365" cy="2361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8"/>
          <p:cNvSpPr>
            <a:spLocks noChangeArrowheads="1"/>
          </p:cNvSpPr>
          <p:nvPr/>
        </p:nvSpPr>
        <p:spPr bwMode="auto">
          <a:xfrm>
            <a:off x="5253470" y="979507"/>
            <a:ext cx="1914578" cy="1744337"/>
          </a:xfrm>
          <a:prstGeom prst="ellipse">
            <a:avLst/>
          </a:prstGeom>
          <a:noFill/>
          <a:ln w="50800" cmpd="sng">
            <a:solidFill>
              <a:srgbClr val="FF0000"/>
            </a:solidFill>
            <a:round/>
            <a:headEnd/>
            <a:tailEnd/>
          </a:ln>
        </p:spPr>
        <p:txBody>
          <a:bodyPr wrap="none" anchor="ctr"/>
          <a:lstStyle/>
          <a:p>
            <a:endParaRPr lang="en-US">
              <a:solidFill>
                <a:srgbClr val="FF0000"/>
              </a:solidFill>
            </a:endParaRPr>
          </a:p>
        </p:txBody>
      </p:sp>
    </p:spTree>
    <p:extLst>
      <p:ext uri="{BB962C8B-B14F-4D97-AF65-F5344CB8AC3E}">
        <p14:creationId xmlns:p14="http://schemas.microsoft.com/office/powerpoint/2010/main" val="3957187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767886" y="415531"/>
            <a:ext cx="6918914" cy="409853"/>
          </a:xfrm>
        </p:spPr>
        <p:txBody>
          <a:bodyPr/>
          <a:lstStyle/>
          <a:p>
            <a:r>
              <a:rPr lang="en-GB" dirty="0"/>
              <a:t>Rotherham Roll Away</a:t>
            </a:r>
          </a:p>
        </p:txBody>
      </p:sp>
      <p:pic>
        <p:nvPicPr>
          <p:cNvPr id="4" name="Roth roll away.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929674"/>
            <a:ext cx="7620000" cy="3429000"/>
          </a:xfrm>
          <a:prstGeom prst="rect">
            <a:avLst/>
          </a:prstGeom>
        </p:spPr>
      </p:pic>
    </p:spTree>
    <p:extLst>
      <p:ext uri="{BB962C8B-B14F-4D97-AF65-F5344CB8AC3E}">
        <p14:creationId xmlns:p14="http://schemas.microsoft.com/office/powerpoint/2010/main" val="982506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9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767886" y="415531"/>
            <a:ext cx="6918914" cy="409853"/>
          </a:xfrm>
        </p:spPr>
        <p:txBody>
          <a:bodyPr/>
          <a:lstStyle/>
          <a:p>
            <a:r>
              <a:rPr lang="en-GB" dirty="0"/>
              <a:t>Applying Truck hand brake</a:t>
            </a:r>
          </a:p>
        </p:txBody>
      </p:sp>
      <p:pic>
        <p:nvPicPr>
          <p:cNvPr id="5" name="applying hand brak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938727"/>
            <a:ext cx="7620000" cy="3429000"/>
          </a:xfrm>
          <a:prstGeom prst="rect">
            <a:avLst/>
          </a:prstGeom>
        </p:spPr>
      </p:pic>
    </p:spTree>
    <p:extLst>
      <p:ext uri="{BB962C8B-B14F-4D97-AF65-F5344CB8AC3E}">
        <p14:creationId xmlns:p14="http://schemas.microsoft.com/office/powerpoint/2010/main" val="1629581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fullScrn="1">
              <p:cMediaNode vol="80000">
                <p:cTn id="12"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767886" y="415531"/>
            <a:ext cx="6918914" cy="409853"/>
          </a:xfrm>
        </p:spPr>
        <p:txBody>
          <a:bodyPr/>
          <a:lstStyle/>
          <a:p>
            <a:r>
              <a:rPr lang="en-GB" dirty="0"/>
              <a:t>Tractor Unit Standards</a:t>
            </a:r>
          </a:p>
        </p:txBody>
      </p:sp>
      <p:pic>
        <p:nvPicPr>
          <p:cNvPr id="5" name="Picture 5" descr="Photo0314"/>
          <p:cNvPicPr>
            <a:picLocks noChangeAspect="1" noChangeArrowheads="1"/>
          </p:cNvPicPr>
          <p:nvPr/>
        </p:nvPicPr>
        <p:blipFill>
          <a:blip r:embed="rId3" cstate="print"/>
          <a:srcRect/>
          <a:stretch>
            <a:fillRect/>
          </a:stretch>
        </p:blipFill>
        <p:spPr bwMode="auto">
          <a:xfrm>
            <a:off x="2225502" y="1129937"/>
            <a:ext cx="4394200" cy="2488604"/>
          </a:xfrm>
          <a:prstGeom prst="rect">
            <a:avLst/>
          </a:prstGeom>
          <a:noFill/>
          <a:ln w="12700">
            <a:solidFill>
              <a:schemeClr val="tx1"/>
            </a:solidFill>
            <a:miter lim="800000"/>
            <a:headEnd/>
            <a:tailEnd/>
          </a:ln>
        </p:spPr>
      </p:pic>
      <p:pic>
        <p:nvPicPr>
          <p:cNvPr id="6" name="Picture 6" descr="MC900441506[1]"/>
          <p:cNvPicPr>
            <a:picLocks noChangeAspect="1" noChangeArrowheads="1"/>
          </p:cNvPicPr>
          <p:nvPr/>
        </p:nvPicPr>
        <p:blipFill>
          <a:blip r:embed="rId4" cstate="print"/>
          <a:srcRect/>
          <a:stretch>
            <a:fillRect/>
          </a:stretch>
        </p:blipFill>
        <p:spPr bwMode="auto">
          <a:xfrm>
            <a:off x="3377277" y="1409647"/>
            <a:ext cx="2926915" cy="2195186"/>
          </a:xfrm>
          <a:prstGeom prst="rect">
            <a:avLst/>
          </a:prstGeom>
          <a:noFill/>
          <a:ln w="9525">
            <a:noFill/>
            <a:miter lim="800000"/>
            <a:headEnd/>
            <a:tailEnd/>
          </a:ln>
        </p:spPr>
      </p:pic>
      <p:pic>
        <p:nvPicPr>
          <p:cNvPr id="7" name="Picture 20"/>
          <p:cNvPicPr>
            <a:picLocks noChangeAspect="1" noChangeArrowheads="1"/>
          </p:cNvPicPr>
          <p:nvPr/>
        </p:nvPicPr>
        <p:blipFill>
          <a:blip r:embed="rId5" cstate="print"/>
          <a:srcRect/>
          <a:stretch>
            <a:fillRect/>
          </a:stretch>
        </p:blipFill>
        <p:spPr bwMode="auto">
          <a:xfrm>
            <a:off x="24420" y="2297698"/>
            <a:ext cx="9084084" cy="1037829"/>
          </a:xfrm>
          <a:prstGeom prst="rect">
            <a:avLst/>
          </a:prstGeom>
          <a:noFill/>
          <a:ln w="9525">
            <a:noFill/>
            <a:miter lim="800000"/>
            <a:headEnd/>
            <a:tailEnd/>
          </a:ln>
        </p:spPr>
      </p:pic>
    </p:spTree>
    <p:extLst>
      <p:ext uri="{BB962C8B-B14F-4D97-AF65-F5344CB8AC3E}">
        <p14:creationId xmlns:p14="http://schemas.microsoft.com/office/powerpoint/2010/main" val="1219636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9" presetClass="entr" presetSubtype="0"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2000"/>
                                        <p:tgtEl>
                                          <p:spTgt spid="6"/>
                                        </p:tgtEl>
                                      </p:cBhvr>
                                    </p:animEffect>
                                  </p:childTnLst>
                                </p:cTn>
                              </p:par>
                            </p:childTnLst>
                          </p:cTn>
                        </p:par>
                        <p:par>
                          <p:cTn id="12" fill="hold">
                            <p:stCondLst>
                              <p:cond delay="3500"/>
                            </p:stCondLst>
                            <p:childTnLst>
                              <p:par>
                                <p:cTn id="13" presetID="9" presetClass="exit" presetSubtype="0" fill="hold" nodeType="afterEffect">
                                  <p:stCondLst>
                                    <p:cond delay="0"/>
                                  </p:stCondLst>
                                  <p:childTnLst>
                                    <p:animEffect transition="out" filter="dissolve">
                                      <p:cBhvr>
                                        <p:cTn id="14" dur="1000"/>
                                        <p:tgtEl>
                                          <p:spTgt spid="6"/>
                                        </p:tgtEl>
                                      </p:cBhvr>
                                    </p:animEffect>
                                    <p:set>
                                      <p:cBhvr>
                                        <p:cTn id="15" dur="1" fill="hold">
                                          <p:stCondLst>
                                            <p:cond delay="999"/>
                                          </p:stCondLst>
                                        </p:cTn>
                                        <p:tgtEl>
                                          <p:spTgt spid="6"/>
                                        </p:tgtEl>
                                        <p:attrNameLst>
                                          <p:attrName>style.visibility</p:attrName>
                                        </p:attrNameLst>
                                      </p:cBhvr>
                                      <p:to>
                                        <p:strVal val="hidden"/>
                                      </p:to>
                                    </p:set>
                                  </p:childTnLst>
                                </p:cTn>
                              </p:par>
                            </p:childTnLst>
                          </p:cTn>
                        </p:par>
                        <p:par>
                          <p:cTn id="16" fill="hold">
                            <p:stCondLst>
                              <p:cond delay="4500"/>
                            </p:stCondLst>
                            <p:childTnLst>
                              <p:par>
                                <p:cTn id="17" presetID="9"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3000"/>
                                        <p:tgtEl>
                                          <p:spTgt spid="7"/>
                                        </p:tgtEl>
                                      </p:cBhvr>
                                    </p:animEffect>
                                  </p:childTnLst>
                                </p:cTn>
                              </p:par>
                            </p:childTnLst>
                          </p:cTn>
                        </p:par>
                        <p:par>
                          <p:cTn id="20" fill="hold">
                            <p:stCondLst>
                              <p:cond delay="7500"/>
                            </p:stCondLst>
                            <p:childTnLst>
                              <p:par>
                                <p:cTn id="21" presetID="10" presetClass="exit" presetSubtype="0" fill="hold" nodeType="afterEffect">
                                  <p:stCondLst>
                                    <p:cond delay="1000"/>
                                  </p:stCondLst>
                                  <p:childTnLst>
                                    <p:animEffect transition="out" filter="fade">
                                      <p:cBhvr>
                                        <p:cTn id="22" dur="1000"/>
                                        <p:tgtEl>
                                          <p:spTgt spid="7"/>
                                        </p:tgtEl>
                                      </p:cBhvr>
                                    </p:animEffect>
                                    <p:set>
                                      <p:cBhvr>
                                        <p:cTn id="23"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767886" y="415531"/>
            <a:ext cx="6918914" cy="409853"/>
          </a:xfrm>
        </p:spPr>
        <p:txBody>
          <a:bodyPr/>
          <a:lstStyle/>
          <a:p>
            <a:r>
              <a:rPr lang="en-GB" dirty="0"/>
              <a:t>Reversing Alarm video</a:t>
            </a:r>
          </a:p>
        </p:txBody>
      </p:sp>
      <p:pic>
        <p:nvPicPr>
          <p:cNvPr id="4" name="Reversing alar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947780"/>
            <a:ext cx="7620000" cy="3429000"/>
          </a:xfrm>
          <a:prstGeom prst="rect">
            <a:avLst/>
          </a:prstGeom>
        </p:spPr>
      </p:pic>
    </p:spTree>
    <p:extLst>
      <p:ext uri="{BB962C8B-B14F-4D97-AF65-F5344CB8AC3E}">
        <p14:creationId xmlns:p14="http://schemas.microsoft.com/office/powerpoint/2010/main" val="2620299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767886" y="415531"/>
            <a:ext cx="6918914" cy="409853"/>
          </a:xfrm>
        </p:spPr>
        <p:txBody>
          <a:bodyPr/>
          <a:lstStyle/>
          <a:p>
            <a:r>
              <a:rPr lang="en-GB" dirty="0"/>
              <a:t>Trailer Standards</a:t>
            </a:r>
          </a:p>
        </p:txBody>
      </p:sp>
      <p:pic>
        <p:nvPicPr>
          <p:cNvPr id="7" name="Picture 9" descr="Prepared Trailer"/>
          <p:cNvPicPr>
            <a:picLocks noChangeAspect="1" noChangeArrowheads="1"/>
          </p:cNvPicPr>
          <p:nvPr/>
        </p:nvPicPr>
        <p:blipFill>
          <a:blip r:embed="rId3" cstate="print"/>
          <a:srcRect/>
          <a:stretch>
            <a:fillRect/>
          </a:stretch>
        </p:blipFill>
        <p:spPr bwMode="auto">
          <a:xfrm>
            <a:off x="3582621" y="3155497"/>
            <a:ext cx="2447925" cy="1377554"/>
          </a:xfrm>
          <a:prstGeom prst="rect">
            <a:avLst/>
          </a:prstGeom>
          <a:noFill/>
          <a:ln w="12700">
            <a:solidFill>
              <a:schemeClr val="tx1"/>
            </a:solidFill>
            <a:miter lim="800000"/>
            <a:headEnd/>
            <a:tailEnd/>
          </a:ln>
        </p:spPr>
      </p:pic>
      <p:pic>
        <p:nvPicPr>
          <p:cNvPr id="10" name="Picture 9" descr="C:\Users\rotcg1\Desktop\Ian Calderhead\PPP Animations\People\pay_attention3_PA_300_clr_5004.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4648" y="1341715"/>
            <a:ext cx="28575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5735" y="160842"/>
            <a:ext cx="3301365" cy="2361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IMG00537-20141009-1215"/>
          <p:cNvPicPr>
            <a:picLocks noChangeAspect="1" noChangeArrowheads="1"/>
          </p:cNvPicPr>
          <p:nvPr/>
        </p:nvPicPr>
        <p:blipFill>
          <a:blip r:embed="rId6" cstate="screen"/>
          <a:srcRect/>
          <a:stretch>
            <a:fillRect/>
          </a:stretch>
        </p:blipFill>
        <p:spPr bwMode="auto">
          <a:xfrm>
            <a:off x="2875212" y="1053609"/>
            <a:ext cx="2808259" cy="2101888"/>
          </a:xfrm>
          <a:prstGeom prst="rect">
            <a:avLst/>
          </a:prstGeom>
          <a:noFill/>
          <a:ln w="38100">
            <a:solidFill>
              <a:schemeClr val="tx2"/>
            </a:solidFill>
            <a:miter lim="800000"/>
            <a:headEnd/>
            <a:tailEnd/>
          </a:ln>
        </p:spPr>
      </p:pic>
      <p:pic>
        <p:nvPicPr>
          <p:cNvPr id="14" name="Picture 13" descr="C:\Users\rotcg1\AppData\Local\Microsoft\Windows\Temporary Internet Files\Content.Outlook\VS9TATOQ\photo 3.JPG"/>
          <p:cNvPicPr/>
          <p:nvPr/>
        </p:nvPicPr>
        <p:blipFill>
          <a:blip r:embed="rId7" cstate="screen"/>
          <a:srcRect/>
          <a:stretch>
            <a:fillRect/>
          </a:stretch>
        </p:blipFill>
        <p:spPr bwMode="auto">
          <a:xfrm>
            <a:off x="5898995" y="2397512"/>
            <a:ext cx="2947175" cy="1891578"/>
          </a:xfrm>
          <a:prstGeom prst="rect">
            <a:avLst/>
          </a:prstGeom>
          <a:noFill/>
          <a:ln w="38100">
            <a:solidFill>
              <a:schemeClr val="tx1">
                <a:lumMod val="50000"/>
                <a:lumOff val="50000"/>
              </a:schemeClr>
            </a:solidFill>
            <a:miter lim="800000"/>
            <a:headEnd/>
            <a:tailEnd/>
          </a:ln>
        </p:spPr>
      </p:pic>
      <p:sp>
        <p:nvSpPr>
          <p:cNvPr id="15" name="Oval 8"/>
          <p:cNvSpPr>
            <a:spLocks noChangeArrowheads="1"/>
          </p:cNvSpPr>
          <p:nvPr/>
        </p:nvSpPr>
        <p:spPr bwMode="auto">
          <a:xfrm>
            <a:off x="7058723" y="858837"/>
            <a:ext cx="1874248" cy="1418005"/>
          </a:xfrm>
          <a:prstGeom prst="ellipse">
            <a:avLst/>
          </a:prstGeom>
          <a:noFill/>
          <a:ln w="50800" cmpd="sng">
            <a:solidFill>
              <a:srgbClr val="FF0000"/>
            </a:solidFill>
            <a:round/>
            <a:headEnd/>
            <a:tailEnd/>
          </a:ln>
        </p:spPr>
        <p:txBody>
          <a:bodyPr wrap="none" anchor="ctr"/>
          <a:lstStyle/>
          <a:p>
            <a:endParaRPr lang="en-US">
              <a:solidFill>
                <a:srgbClr val="FF0000"/>
              </a:solidFill>
            </a:endParaRPr>
          </a:p>
        </p:txBody>
      </p:sp>
    </p:spTree>
    <p:extLst>
      <p:ext uri="{BB962C8B-B14F-4D97-AF65-F5344CB8AC3E}">
        <p14:creationId xmlns:p14="http://schemas.microsoft.com/office/powerpoint/2010/main" val="3330548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767886" y="415531"/>
            <a:ext cx="6918914" cy="409853"/>
          </a:xfrm>
        </p:spPr>
        <p:txBody>
          <a:bodyPr/>
          <a:lstStyle/>
          <a:p>
            <a:r>
              <a:rPr lang="en-GB" dirty="0"/>
              <a:t>Trailer Standards</a:t>
            </a:r>
          </a:p>
        </p:txBody>
      </p:sp>
      <p:pic>
        <p:nvPicPr>
          <p:cNvPr id="9" name="Picture 11" descr="2010011-08">
            <a:extLst>
              <a:ext uri="{FF2B5EF4-FFF2-40B4-BE49-F238E27FC236}">
                <a16:creationId xmlns="" xmlns:a16="http://schemas.microsoft.com/office/drawing/2014/main" id="{906C603C-13F1-47C3-93C9-A2660BF1AFF8}"/>
              </a:ext>
            </a:extLst>
          </p:cNvPr>
          <p:cNvPicPr>
            <a:picLocks noChangeAspect="1" noChangeArrowheads="1"/>
          </p:cNvPicPr>
          <p:nvPr/>
        </p:nvPicPr>
        <p:blipFill>
          <a:blip r:embed="rId3" cstate="print"/>
          <a:srcRect/>
          <a:stretch>
            <a:fillRect/>
          </a:stretch>
        </p:blipFill>
        <p:spPr bwMode="auto">
          <a:xfrm>
            <a:off x="5620415" y="2186431"/>
            <a:ext cx="2030016" cy="1350169"/>
          </a:xfrm>
          <a:prstGeom prst="rect">
            <a:avLst/>
          </a:prstGeom>
          <a:noFill/>
          <a:ln w="9525">
            <a:noFill/>
            <a:miter lim="800000"/>
            <a:headEnd/>
            <a:tailEnd/>
          </a:ln>
        </p:spPr>
      </p:pic>
      <p:pic>
        <p:nvPicPr>
          <p:cNvPr id="16" name="Picture 12" descr="2010011-03">
            <a:extLst>
              <a:ext uri="{FF2B5EF4-FFF2-40B4-BE49-F238E27FC236}">
                <a16:creationId xmlns="" xmlns:a16="http://schemas.microsoft.com/office/drawing/2014/main" id="{3CA54211-4309-4B03-A3B4-67F94F6EDC48}"/>
              </a:ext>
            </a:extLst>
          </p:cNvPr>
          <p:cNvPicPr>
            <a:picLocks noChangeAspect="1" noChangeArrowheads="1"/>
          </p:cNvPicPr>
          <p:nvPr/>
        </p:nvPicPr>
        <p:blipFill>
          <a:blip r:embed="rId4" cstate="print"/>
          <a:srcRect/>
          <a:stretch>
            <a:fillRect/>
          </a:stretch>
        </p:blipFill>
        <p:spPr bwMode="auto">
          <a:xfrm>
            <a:off x="5620415" y="3516471"/>
            <a:ext cx="2030016" cy="1350169"/>
          </a:xfrm>
          <a:prstGeom prst="rect">
            <a:avLst/>
          </a:prstGeom>
          <a:noFill/>
          <a:ln w="9525">
            <a:noFill/>
            <a:miter lim="800000"/>
            <a:headEnd/>
            <a:tailEnd/>
          </a:ln>
        </p:spPr>
      </p:pic>
      <p:pic>
        <p:nvPicPr>
          <p:cNvPr id="17" name="Picture 13" descr="2010011-06">
            <a:extLst>
              <a:ext uri="{FF2B5EF4-FFF2-40B4-BE49-F238E27FC236}">
                <a16:creationId xmlns="" xmlns:a16="http://schemas.microsoft.com/office/drawing/2014/main" id="{EFE3ACC1-954B-43BA-9440-6B1D5563A439}"/>
              </a:ext>
            </a:extLst>
          </p:cNvPr>
          <p:cNvPicPr>
            <a:picLocks noChangeAspect="1" noChangeArrowheads="1"/>
          </p:cNvPicPr>
          <p:nvPr/>
        </p:nvPicPr>
        <p:blipFill>
          <a:blip r:embed="rId5" cstate="print"/>
          <a:srcRect/>
          <a:stretch>
            <a:fillRect/>
          </a:stretch>
        </p:blipFill>
        <p:spPr bwMode="auto">
          <a:xfrm>
            <a:off x="5620415" y="642302"/>
            <a:ext cx="2030016" cy="1350169"/>
          </a:xfrm>
          <a:prstGeom prst="rect">
            <a:avLst/>
          </a:prstGeom>
          <a:noFill/>
          <a:ln w="9525">
            <a:noFill/>
            <a:miter lim="800000"/>
            <a:headEnd/>
            <a:tailEnd/>
          </a:ln>
        </p:spPr>
      </p:pic>
      <p:sp>
        <p:nvSpPr>
          <p:cNvPr id="18" name="Rectangle 6">
            <a:extLst>
              <a:ext uri="{FF2B5EF4-FFF2-40B4-BE49-F238E27FC236}">
                <a16:creationId xmlns="" xmlns:a16="http://schemas.microsoft.com/office/drawing/2014/main" id="{D899376F-43C9-47B2-96B5-1CE8B2D6F689}"/>
              </a:ext>
            </a:extLst>
          </p:cNvPr>
          <p:cNvSpPr txBox="1">
            <a:spLocks noChangeArrowheads="1"/>
          </p:cNvSpPr>
          <p:nvPr/>
        </p:nvSpPr>
        <p:spPr>
          <a:xfrm>
            <a:off x="672421" y="1164279"/>
            <a:ext cx="4220766" cy="3394472"/>
          </a:xfrm>
          <a:prstGeom prst="rect">
            <a:avLst/>
          </a:prstGeom>
        </p:spPr>
        <p:txBody>
          <a:bodyPr vert="horz" lIns="0" tIns="0" rIns="0" bIns="0" rtlCol="0">
            <a:normAutofit lnSpcReduction="10000"/>
          </a:bodyPr>
          <a:lstStyle>
            <a:lvl1pPr marL="342900" indent="-342900" algn="l" defTabSz="457200" rtl="0" eaLnBrk="1" latinLnBrk="0" hangingPunct="1">
              <a:spcBef>
                <a:spcPct val="20000"/>
              </a:spcBef>
              <a:buFont typeface="Arial"/>
              <a:buChar char="•"/>
              <a:defRPr sz="2000" kern="1200" baseline="0">
                <a:solidFill>
                  <a:schemeClr val="bg1">
                    <a:lumMod val="50000"/>
                  </a:schemeClr>
                </a:solidFill>
                <a:latin typeface="Arial Narrow" charset="0"/>
                <a:ea typeface="Arial Narrow" charset="0"/>
                <a:cs typeface="Arial Narrow" charset="0"/>
              </a:defRPr>
            </a:lvl1pPr>
            <a:lvl2pPr marL="742950" indent="-285750" algn="l" defTabSz="457200" rtl="0" eaLnBrk="1" latinLnBrk="0" hangingPunct="1">
              <a:spcBef>
                <a:spcPct val="20000"/>
              </a:spcBef>
              <a:buFont typeface="Arial"/>
              <a:buChar char="–"/>
              <a:defRPr sz="1800" kern="1200">
                <a:solidFill>
                  <a:schemeClr val="bg1">
                    <a:lumMod val="50000"/>
                  </a:schemeClr>
                </a:solidFill>
                <a:latin typeface="Arial Narrow" charset="0"/>
                <a:ea typeface="Arial Narrow" charset="0"/>
                <a:cs typeface="Arial Narrow" charset="0"/>
              </a:defRPr>
            </a:lvl2pPr>
            <a:lvl3pPr marL="1143000" indent="-228600" algn="l" defTabSz="457200" rtl="0" eaLnBrk="1" latinLnBrk="0" hangingPunct="1">
              <a:spcBef>
                <a:spcPct val="20000"/>
              </a:spcBef>
              <a:buFont typeface="Arial"/>
              <a:buChar char="•"/>
              <a:defRPr sz="1600" kern="1200">
                <a:solidFill>
                  <a:schemeClr val="bg1">
                    <a:lumMod val="50000"/>
                  </a:schemeClr>
                </a:solidFill>
                <a:latin typeface="Arial Narrow" charset="0"/>
                <a:ea typeface="Arial Narrow" charset="0"/>
                <a:cs typeface="Arial Narrow" charset="0"/>
              </a:defRPr>
            </a:lvl3pPr>
            <a:lvl4pPr marL="1600200" indent="-228600" algn="l" defTabSz="457200" rtl="0" eaLnBrk="1" latinLnBrk="0" hangingPunct="1">
              <a:spcBef>
                <a:spcPct val="20000"/>
              </a:spcBef>
              <a:buFont typeface="Arial"/>
              <a:buChar char="–"/>
              <a:defRPr sz="1400" kern="1200">
                <a:solidFill>
                  <a:schemeClr val="bg1">
                    <a:lumMod val="50000"/>
                  </a:schemeClr>
                </a:solidFill>
                <a:latin typeface="Arial Narrow" charset="0"/>
                <a:ea typeface="Arial Narrow" charset="0"/>
                <a:cs typeface="Arial Narrow" charset="0"/>
              </a:defRPr>
            </a:lvl4pPr>
            <a:lvl5pPr marL="2057400" indent="-228600" algn="l" defTabSz="457200" rtl="0" eaLnBrk="1" latinLnBrk="0" hangingPunct="1">
              <a:spcBef>
                <a:spcPct val="20000"/>
              </a:spcBef>
              <a:buFont typeface="Arial"/>
              <a:buChar char="»"/>
              <a:defRPr sz="1400" kern="1200">
                <a:solidFill>
                  <a:schemeClr val="bg1">
                    <a:lumMod val="50000"/>
                  </a:schemeClr>
                </a:solidFill>
                <a:latin typeface="Arial Narrow" charset="0"/>
                <a:ea typeface="Arial Narrow" charset="0"/>
                <a:cs typeface="Arial Narrow"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GB" sz="1400" dirty="0"/>
              <a:t>Saturday 28</a:t>
            </a:r>
            <a:r>
              <a:rPr lang="en-GB" sz="1400" baseline="30000" dirty="0"/>
              <a:t>th</a:t>
            </a:r>
            <a:r>
              <a:rPr lang="en-GB" sz="1400" dirty="0"/>
              <a:t> August 2010, Scunthorpe, UK</a:t>
            </a:r>
          </a:p>
          <a:p>
            <a:r>
              <a:rPr lang="en-GB" sz="1400" dirty="0"/>
              <a:t>What happened:</a:t>
            </a:r>
          </a:p>
          <a:p>
            <a:pPr lvl="1"/>
            <a:r>
              <a:rPr lang="en-GB" sz="1400" dirty="0"/>
              <a:t>Driver came to collect a loaded trailer</a:t>
            </a:r>
          </a:p>
          <a:p>
            <a:pPr lvl="1"/>
            <a:r>
              <a:rPr lang="en-GB" sz="1400" dirty="0"/>
              <a:t>He dropped his empty trailer and then reversed under the loaded trailer</a:t>
            </a:r>
          </a:p>
          <a:p>
            <a:pPr lvl="1"/>
            <a:r>
              <a:rPr lang="en-GB" sz="1400" dirty="0"/>
              <a:t>Engine was running. Handbrake was </a:t>
            </a:r>
            <a:r>
              <a:rPr lang="en-GB" sz="1400" b="1" dirty="0"/>
              <a:t>NOT</a:t>
            </a:r>
            <a:r>
              <a:rPr lang="en-GB" sz="1400" dirty="0"/>
              <a:t> applied</a:t>
            </a:r>
          </a:p>
          <a:p>
            <a:pPr lvl="1"/>
            <a:r>
              <a:rPr lang="en-GB" sz="1400" dirty="0"/>
              <a:t>Tractor and trailer rolled away</a:t>
            </a:r>
          </a:p>
          <a:p>
            <a:pPr lvl="1"/>
            <a:r>
              <a:rPr lang="en-GB" sz="1400" dirty="0"/>
              <a:t>Driver tried to get back into the tractor unit to stop it.</a:t>
            </a:r>
          </a:p>
          <a:p>
            <a:pPr lvl="1"/>
            <a:r>
              <a:rPr lang="en-GB" sz="1400" dirty="0"/>
              <a:t>Driver was crushed to death</a:t>
            </a:r>
          </a:p>
          <a:p>
            <a:r>
              <a:rPr lang="en-GB" sz="1400" dirty="0"/>
              <a:t>Learnings</a:t>
            </a:r>
          </a:p>
          <a:p>
            <a:pPr lvl="1"/>
            <a:r>
              <a:rPr lang="en-GB" sz="1400" dirty="0"/>
              <a:t>Standard:</a:t>
            </a:r>
          </a:p>
          <a:p>
            <a:pPr lvl="2"/>
            <a:r>
              <a:rPr lang="en-GB" sz="1400" dirty="0"/>
              <a:t>Handbrake must be applied</a:t>
            </a:r>
          </a:p>
          <a:p>
            <a:pPr lvl="2"/>
            <a:r>
              <a:rPr lang="en-GB" sz="1400" dirty="0"/>
              <a:t>Engine off</a:t>
            </a:r>
          </a:p>
          <a:p>
            <a:pPr lvl="2"/>
            <a:r>
              <a:rPr lang="en-GB" sz="1400" dirty="0"/>
              <a:t>Keys out</a:t>
            </a:r>
          </a:p>
          <a:p>
            <a:endParaRPr lang="en-GB" sz="1350" dirty="0"/>
          </a:p>
        </p:txBody>
      </p:sp>
    </p:spTree>
    <p:extLst>
      <p:ext uri="{BB962C8B-B14F-4D97-AF65-F5344CB8AC3E}">
        <p14:creationId xmlns:p14="http://schemas.microsoft.com/office/powerpoint/2010/main" val="1923247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dissolve">
                                      <p:cBhvr>
                                        <p:cTn id="18" dur="500"/>
                                        <p:tgtEl>
                                          <p:spTgt spid="18">
                                            <p:txEl>
                                              <p:pRg st="0" end="0"/>
                                            </p:txEl>
                                          </p:spTgt>
                                        </p:tgtEl>
                                      </p:cBhvr>
                                    </p:animEffect>
                                  </p:childTnLst>
                                </p:cTn>
                              </p:par>
                            </p:childTnLst>
                          </p:cTn>
                        </p:par>
                        <p:par>
                          <p:cTn id="19" fill="hold">
                            <p:stCondLst>
                              <p:cond delay="500"/>
                            </p:stCondLst>
                            <p:childTnLst>
                              <p:par>
                                <p:cTn id="20" presetID="9" presetClass="entr" presetSubtype="0" fill="hold" nodeType="afterEffect">
                                  <p:stCondLst>
                                    <p:cond delay="0"/>
                                  </p:stCondLst>
                                  <p:childTnLst>
                                    <p:set>
                                      <p:cBhvr>
                                        <p:cTn id="21" dur="1" fill="hold">
                                          <p:stCondLst>
                                            <p:cond delay="0"/>
                                          </p:stCondLst>
                                        </p:cTn>
                                        <p:tgtEl>
                                          <p:spTgt spid="18">
                                            <p:txEl>
                                              <p:pRg st="1" end="1"/>
                                            </p:txEl>
                                          </p:spTgt>
                                        </p:tgtEl>
                                        <p:attrNameLst>
                                          <p:attrName>style.visibility</p:attrName>
                                        </p:attrNameLst>
                                      </p:cBhvr>
                                      <p:to>
                                        <p:strVal val="visible"/>
                                      </p:to>
                                    </p:set>
                                    <p:animEffect transition="in" filter="dissolve">
                                      <p:cBhvr>
                                        <p:cTn id="22" dur="500"/>
                                        <p:tgtEl>
                                          <p:spTgt spid="18">
                                            <p:txEl>
                                              <p:pRg st="1" end="1"/>
                                            </p:txEl>
                                          </p:spTgt>
                                        </p:tgtEl>
                                      </p:cBhvr>
                                    </p:animEffect>
                                  </p:childTnLst>
                                </p:cTn>
                              </p:par>
                            </p:childTnLst>
                          </p:cTn>
                        </p:par>
                        <p:par>
                          <p:cTn id="23" fill="hold">
                            <p:stCondLst>
                              <p:cond delay="1000"/>
                            </p:stCondLst>
                            <p:childTnLst>
                              <p:par>
                                <p:cTn id="24" presetID="9" presetClass="entr" presetSubtype="0" fill="hold" nodeType="afterEffect">
                                  <p:stCondLst>
                                    <p:cond delay="0"/>
                                  </p:stCondLst>
                                  <p:childTnLst>
                                    <p:set>
                                      <p:cBhvr>
                                        <p:cTn id="25" dur="1" fill="hold">
                                          <p:stCondLst>
                                            <p:cond delay="0"/>
                                          </p:stCondLst>
                                        </p:cTn>
                                        <p:tgtEl>
                                          <p:spTgt spid="18">
                                            <p:txEl>
                                              <p:pRg st="2" end="2"/>
                                            </p:txEl>
                                          </p:spTgt>
                                        </p:tgtEl>
                                        <p:attrNameLst>
                                          <p:attrName>style.visibility</p:attrName>
                                        </p:attrNameLst>
                                      </p:cBhvr>
                                      <p:to>
                                        <p:strVal val="visible"/>
                                      </p:to>
                                    </p:set>
                                    <p:animEffect transition="in" filter="dissolve">
                                      <p:cBhvr>
                                        <p:cTn id="26" dur="500"/>
                                        <p:tgtEl>
                                          <p:spTgt spid="1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8">
                                            <p:txEl>
                                              <p:pRg st="3" end="3"/>
                                            </p:txEl>
                                          </p:spTgt>
                                        </p:tgtEl>
                                        <p:attrNameLst>
                                          <p:attrName>style.visibility</p:attrName>
                                        </p:attrNameLst>
                                      </p:cBhvr>
                                      <p:to>
                                        <p:strVal val="visible"/>
                                      </p:to>
                                    </p:set>
                                    <p:animEffect transition="in" filter="dissolve">
                                      <p:cBhvr>
                                        <p:cTn id="31" dur="500"/>
                                        <p:tgtEl>
                                          <p:spTgt spid="18">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8">
                                            <p:txEl>
                                              <p:pRg st="4" end="4"/>
                                            </p:txEl>
                                          </p:spTgt>
                                        </p:tgtEl>
                                        <p:attrNameLst>
                                          <p:attrName>style.visibility</p:attrName>
                                        </p:attrNameLst>
                                      </p:cBhvr>
                                      <p:to>
                                        <p:strVal val="visible"/>
                                      </p:to>
                                    </p:set>
                                    <p:animEffect transition="in" filter="dissolve">
                                      <p:cBhvr>
                                        <p:cTn id="36" dur="500"/>
                                        <p:tgtEl>
                                          <p:spTgt spid="18">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8">
                                            <p:txEl>
                                              <p:pRg st="5" end="5"/>
                                            </p:txEl>
                                          </p:spTgt>
                                        </p:tgtEl>
                                        <p:attrNameLst>
                                          <p:attrName>style.visibility</p:attrName>
                                        </p:attrNameLst>
                                      </p:cBhvr>
                                      <p:to>
                                        <p:strVal val="visible"/>
                                      </p:to>
                                    </p:set>
                                    <p:animEffect transition="in" filter="dissolve">
                                      <p:cBhvr>
                                        <p:cTn id="41" dur="500"/>
                                        <p:tgtEl>
                                          <p:spTgt spid="18">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8">
                                            <p:txEl>
                                              <p:pRg st="6" end="6"/>
                                            </p:txEl>
                                          </p:spTgt>
                                        </p:tgtEl>
                                        <p:attrNameLst>
                                          <p:attrName>style.visibility</p:attrName>
                                        </p:attrNameLst>
                                      </p:cBhvr>
                                      <p:to>
                                        <p:strVal val="visible"/>
                                      </p:to>
                                    </p:set>
                                    <p:animEffect transition="in" filter="dissolve">
                                      <p:cBhvr>
                                        <p:cTn id="46" dur="500"/>
                                        <p:tgtEl>
                                          <p:spTgt spid="18">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18">
                                            <p:txEl>
                                              <p:pRg st="7" end="7"/>
                                            </p:txEl>
                                          </p:spTgt>
                                        </p:tgtEl>
                                        <p:attrNameLst>
                                          <p:attrName>style.visibility</p:attrName>
                                        </p:attrNameLst>
                                      </p:cBhvr>
                                      <p:to>
                                        <p:strVal val="visible"/>
                                      </p:to>
                                    </p:set>
                                    <p:animEffect transition="in" filter="dissolve">
                                      <p:cBhvr>
                                        <p:cTn id="51" dur="500"/>
                                        <p:tgtEl>
                                          <p:spTgt spid="18">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18">
                                            <p:txEl>
                                              <p:pRg st="8" end="8"/>
                                            </p:txEl>
                                          </p:spTgt>
                                        </p:tgtEl>
                                        <p:attrNameLst>
                                          <p:attrName>style.visibility</p:attrName>
                                        </p:attrNameLst>
                                      </p:cBhvr>
                                      <p:to>
                                        <p:strVal val="visible"/>
                                      </p:to>
                                    </p:set>
                                    <p:animEffect transition="in" filter="dissolve">
                                      <p:cBhvr>
                                        <p:cTn id="56" dur="500"/>
                                        <p:tgtEl>
                                          <p:spTgt spid="18">
                                            <p:txEl>
                                              <p:pRg st="8" end="8"/>
                                            </p:txEl>
                                          </p:spTgt>
                                        </p:tgtEl>
                                      </p:cBhvr>
                                    </p:animEffect>
                                  </p:childTnLst>
                                </p:cTn>
                              </p:par>
                            </p:childTnLst>
                          </p:cTn>
                        </p:par>
                        <p:par>
                          <p:cTn id="57" fill="hold">
                            <p:stCondLst>
                              <p:cond delay="500"/>
                            </p:stCondLst>
                            <p:childTnLst>
                              <p:par>
                                <p:cTn id="58" presetID="9" presetClass="entr" presetSubtype="0" fill="hold" nodeType="afterEffect">
                                  <p:stCondLst>
                                    <p:cond delay="0"/>
                                  </p:stCondLst>
                                  <p:childTnLst>
                                    <p:set>
                                      <p:cBhvr>
                                        <p:cTn id="59" dur="1" fill="hold">
                                          <p:stCondLst>
                                            <p:cond delay="0"/>
                                          </p:stCondLst>
                                        </p:cTn>
                                        <p:tgtEl>
                                          <p:spTgt spid="18">
                                            <p:txEl>
                                              <p:pRg st="9" end="9"/>
                                            </p:txEl>
                                          </p:spTgt>
                                        </p:tgtEl>
                                        <p:attrNameLst>
                                          <p:attrName>style.visibility</p:attrName>
                                        </p:attrNameLst>
                                      </p:cBhvr>
                                      <p:to>
                                        <p:strVal val="visible"/>
                                      </p:to>
                                    </p:set>
                                    <p:animEffect transition="in" filter="dissolve">
                                      <p:cBhvr>
                                        <p:cTn id="60" dur="500"/>
                                        <p:tgtEl>
                                          <p:spTgt spid="18">
                                            <p:txEl>
                                              <p:pRg st="9" end="9"/>
                                            </p:txEl>
                                          </p:spTgt>
                                        </p:tgtEl>
                                      </p:cBhvr>
                                    </p:animEffect>
                                  </p:childTnLst>
                                </p:cTn>
                              </p:par>
                            </p:childTnLst>
                          </p:cTn>
                        </p:par>
                        <p:par>
                          <p:cTn id="61" fill="hold">
                            <p:stCondLst>
                              <p:cond delay="1000"/>
                            </p:stCondLst>
                            <p:childTnLst>
                              <p:par>
                                <p:cTn id="62" presetID="9" presetClass="entr" presetSubtype="0" fill="hold" nodeType="afterEffect">
                                  <p:stCondLst>
                                    <p:cond delay="0"/>
                                  </p:stCondLst>
                                  <p:childTnLst>
                                    <p:set>
                                      <p:cBhvr>
                                        <p:cTn id="63" dur="1" fill="hold">
                                          <p:stCondLst>
                                            <p:cond delay="0"/>
                                          </p:stCondLst>
                                        </p:cTn>
                                        <p:tgtEl>
                                          <p:spTgt spid="18">
                                            <p:txEl>
                                              <p:pRg st="10" end="10"/>
                                            </p:txEl>
                                          </p:spTgt>
                                        </p:tgtEl>
                                        <p:attrNameLst>
                                          <p:attrName>style.visibility</p:attrName>
                                        </p:attrNameLst>
                                      </p:cBhvr>
                                      <p:to>
                                        <p:strVal val="visible"/>
                                      </p:to>
                                    </p:set>
                                    <p:animEffect transition="in" filter="dissolve">
                                      <p:cBhvr>
                                        <p:cTn id="64" dur="500"/>
                                        <p:tgtEl>
                                          <p:spTgt spid="18">
                                            <p:txEl>
                                              <p:pRg st="10" end="10"/>
                                            </p:txEl>
                                          </p:spTgt>
                                        </p:tgtEl>
                                      </p:cBhvr>
                                    </p:animEffect>
                                  </p:childTnLst>
                                </p:cTn>
                              </p:par>
                            </p:childTnLst>
                          </p:cTn>
                        </p:par>
                        <p:par>
                          <p:cTn id="65" fill="hold">
                            <p:stCondLst>
                              <p:cond delay="1500"/>
                            </p:stCondLst>
                            <p:childTnLst>
                              <p:par>
                                <p:cTn id="66" presetID="9" presetClass="entr" presetSubtype="0" fill="hold" nodeType="afterEffect">
                                  <p:stCondLst>
                                    <p:cond delay="0"/>
                                  </p:stCondLst>
                                  <p:childTnLst>
                                    <p:set>
                                      <p:cBhvr>
                                        <p:cTn id="67" dur="1" fill="hold">
                                          <p:stCondLst>
                                            <p:cond delay="0"/>
                                          </p:stCondLst>
                                        </p:cTn>
                                        <p:tgtEl>
                                          <p:spTgt spid="18">
                                            <p:txEl>
                                              <p:pRg st="11" end="11"/>
                                            </p:txEl>
                                          </p:spTgt>
                                        </p:tgtEl>
                                        <p:attrNameLst>
                                          <p:attrName>style.visibility</p:attrName>
                                        </p:attrNameLst>
                                      </p:cBhvr>
                                      <p:to>
                                        <p:strVal val="visible"/>
                                      </p:to>
                                    </p:set>
                                    <p:animEffect transition="in" filter="dissolve">
                                      <p:cBhvr>
                                        <p:cTn id="68" dur="500"/>
                                        <p:tgtEl>
                                          <p:spTgt spid="18">
                                            <p:txEl>
                                              <p:pRg st="11" end="11"/>
                                            </p:txEl>
                                          </p:spTgt>
                                        </p:tgtEl>
                                      </p:cBhvr>
                                    </p:animEffect>
                                  </p:childTnLst>
                                </p:cTn>
                              </p:par>
                            </p:childTnLst>
                          </p:cTn>
                        </p:par>
                        <p:par>
                          <p:cTn id="69" fill="hold">
                            <p:stCondLst>
                              <p:cond delay="2000"/>
                            </p:stCondLst>
                            <p:childTnLst>
                              <p:par>
                                <p:cTn id="70" presetID="9" presetClass="entr" presetSubtype="0" fill="hold" nodeType="afterEffect">
                                  <p:stCondLst>
                                    <p:cond delay="0"/>
                                  </p:stCondLst>
                                  <p:childTnLst>
                                    <p:set>
                                      <p:cBhvr>
                                        <p:cTn id="71" dur="1" fill="hold">
                                          <p:stCondLst>
                                            <p:cond delay="0"/>
                                          </p:stCondLst>
                                        </p:cTn>
                                        <p:tgtEl>
                                          <p:spTgt spid="18">
                                            <p:txEl>
                                              <p:pRg st="12" end="12"/>
                                            </p:txEl>
                                          </p:spTgt>
                                        </p:tgtEl>
                                        <p:attrNameLst>
                                          <p:attrName>style.visibility</p:attrName>
                                        </p:attrNameLst>
                                      </p:cBhvr>
                                      <p:to>
                                        <p:strVal val="visible"/>
                                      </p:to>
                                    </p:set>
                                    <p:animEffect transition="in" filter="dissolve">
                                      <p:cBhvr>
                                        <p:cTn id="72" dur="500"/>
                                        <p:tgtEl>
                                          <p:spTgt spid="1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767886" y="415531"/>
            <a:ext cx="6918914" cy="409853"/>
          </a:xfrm>
        </p:spPr>
        <p:txBody>
          <a:bodyPr/>
          <a:lstStyle/>
          <a:p>
            <a:r>
              <a:rPr lang="en-GB" dirty="0"/>
              <a:t>Applying trailer park brake video</a:t>
            </a:r>
          </a:p>
        </p:txBody>
      </p:sp>
      <p:pic>
        <p:nvPicPr>
          <p:cNvPr id="19" name="applying trailer park brak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947780"/>
            <a:ext cx="7620000" cy="3429000"/>
          </a:xfrm>
          <a:prstGeom prst="rect">
            <a:avLst/>
          </a:prstGeom>
        </p:spPr>
      </p:pic>
    </p:spTree>
    <p:extLst>
      <p:ext uri="{BB962C8B-B14F-4D97-AF65-F5344CB8AC3E}">
        <p14:creationId xmlns:p14="http://schemas.microsoft.com/office/powerpoint/2010/main" val="1792750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0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9"/>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767886" y="415531"/>
            <a:ext cx="6918914" cy="409853"/>
          </a:xfrm>
        </p:spPr>
        <p:txBody>
          <a:bodyPr/>
          <a:lstStyle/>
          <a:p>
            <a:r>
              <a:rPr lang="en-GB" dirty="0"/>
              <a:t>Trailer Standards</a:t>
            </a:r>
          </a:p>
        </p:txBody>
      </p:sp>
      <p:pic>
        <p:nvPicPr>
          <p:cNvPr id="4" name="Picture 7" descr="Prepared Trailer"/>
          <p:cNvPicPr>
            <a:picLocks noChangeAspect="1" noChangeArrowheads="1"/>
          </p:cNvPicPr>
          <p:nvPr/>
        </p:nvPicPr>
        <p:blipFill>
          <a:blip r:embed="rId3" cstate="print"/>
          <a:srcRect/>
          <a:stretch>
            <a:fillRect/>
          </a:stretch>
        </p:blipFill>
        <p:spPr bwMode="auto">
          <a:xfrm>
            <a:off x="279893" y="1059037"/>
            <a:ext cx="4263733" cy="2399387"/>
          </a:xfrm>
          <a:prstGeom prst="rect">
            <a:avLst/>
          </a:prstGeom>
          <a:noFill/>
          <a:ln w="38100">
            <a:solidFill>
              <a:srgbClr val="00B050"/>
            </a:solidFill>
            <a:miter lim="800000"/>
            <a:headEnd/>
            <a:tailEnd/>
          </a:ln>
        </p:spPr>
      </p:pic>
      <p:sp>
        <p:nvSpPr>
          <p:cNvPr id="5" name="Oval 8"/>
          <p:cNvSpPr>
            <a:spLocks noChangeArrowheads="1"/>
          </p:cNvSpPr>
          <p:nvPr/>
        </p:nvSpPr>
        <p:spPr bwMode="auto">
          <a:xfrm>
            <a:off x="583186" y="2326741"/>
            <a:ext cx="3960440" cy="902010"/>
          </a:xfrm>
          <a:prstGeom prst="ellipse">
            <a:avLst/>
          </a:prstGeom>
          <a:noFill/>
          <a:ln w="28575">
            <a:solidFill>
              <a:srgbClr val="3366FF"/>
            </a:solidFill>
            <a:round/>
            <a:headEnd/>
            <a:tailEnd/>
          </a:ln>
        </p:spPr>
        <p:txBody>
          <a:bodyPr wrap="none" anchor="ctr"/>
          <a:lstStyle/>
          <a:p>
            <a:endParaRPr lang="en-US"/>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4978" y="307157"/>
            <a:ext cx="1403246" cy="2019583"/>
          </a:xfrm>
          <a:prstGeom prst="rect">
            <a:avLst/>
          </a:prstGeom>
          <a:noFill/>
          <a:ln w="38100">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sz="half" idx="1"/>
          </p:nvPr>
        </p:nvSpPr>
        <p:spPr/>
        <p:txBody>
          <a:bodyPr/>
          <a:lstStyle/>
          <a:p>
            <a:endParaRPr lang="en-GB"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981877" y="2373034"/>
            <a:ext cx="2638903" cy="2796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rot="1701348">
            <a:off x="6118068" y="3206678"/>
            <a:ext cx="2053063" cy="977033"/>
          </a:xfrm>
          <a:prstGeom prst="ellipse">
            <a:avLst/>
          </a:prstGeom>
          <a:noFill/>
          <a:ln w="28575">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0111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par>
                          <p:cTn id="8" fill="hold">
                            <p:stCondLst>
                              <p:cond delay="3000"/>
                            </p:stCondLst>
                            <p:childTnLst>
                              <p:par>
                                <p:cTn id="9" presetID="9" presetClass="entr" presetSubtype="0" fill="hold" grpId="0" nodeType="afterEffect">
                                  <p:stCondLst>
                                    <p:cond delay="200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a:extLst>
              <a:ext uri="{FF2B5EF4-FFF2-40B4-BE49-F238E27FC236}">
                <a16:creationId xmlns="" xmlns:a16="http://schemas.microsoft.com/office/drawing/2014/main" id="{5F376A58-775F-420E-9279-07E944E8E400}"/>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pPr>
            <a:r>
              <a:rPr lang="en-GB" sz="2200" b="1" dirty="0">
                <a:solidFill>
                  <a:srgbClr val="CC0000"/>
                </a:solidFill>
                <a:latin typeface="Arial Narrow" pitchFamily="34" charset="0"/>
              </a:rPr>
              <a:t>Safety Principles</a:t>
            </a:r>
          </a:p>
        </p:txBody>
      </p:sp>
      <p:sp>
        <p:nvSpPr>
          <p:cNvPr id="7" name="Rectangle 2">
            <a:extLst>
              <a:ext uri="{FF2B5EF4-FFF2-40B4-BE49-F238E27FC236}">
                <a16:creationId xmlns="" xmlns:a16="http://schemas.microsoft.com/office/drawing/2014/main" id="{5012D043-816D-4ADD-BE3A-3E7271B4A75C}"/>
              </a:ext>
            </a:extLst>
          </p:cNvPr>
          <p:cNvSpPr>
            <a:spLocks noGrp="1" noChangeArrowheads="1"/>
          </p:cNvSpPr>
          <p:nvPr>
            <p:ph sz="half" idx="1"/>
          </p:nvPr>
        </p:nvSpPr>
        <p:spPr>
          <a:xfrm>
            <a:off x="457200" y="1149350"/>
            <a:ext cx="8185150" cy="2919413"/>
          </a:xfrm>
          <a:noFill/>
          <a:ln/>
        </p:spPr>
        <p:txBody>
          <a:bodyPr>
            <a:normAutofit fontScale="92500" lnSpcReduction="20000"/>
          </a:bodyPr>
          <a:lstStyle/>
          <a:p>
            <a:pPr marL="381000" indent="-381000"/>
            <a:r>
              <a:rPr lang="en-GB" sz="2200" dirty="0">
                <a:solidFill>
                  <a:srgbClr val="333399"/>
                </a:solidFill>
              </a:rPr>
              <a:t>Safety Principles</a:t>
            </a:r>
          </a:p>
          <a:p>
            <a:pPr marL="800100" lvl="1" indent="-342900"/>
            <a:r>
              <a:rPr lang="en-GB" sz="2200" dirty="0">
                <a:solidFill>
                  <a:srgbClr val="333399"/>
                </a:solidFill>
              </a:rPr>
              <a:t>Standards, Education and Behaviour</a:t>
            </a:r>
          </a:p>
          <a:p>
            <a:pPr marL="1257300" lvl="2" indent="-342900"/>
            <a:r>
              <a:rPr lang="en-GB" sz="2200" dirty="0">
                <a:solidFill>
                  <a:srgbClr val="333399"/>
                </a:solidFill>
              </a:rPr>
              <a:t>Personal</a:t>
            </a:r>
          </a:p>
          <a:p>
            <a:pPr marL="1257300" lvl="2" indent="-342900"/>
            <a:r>
              <a:rPr lang="en-GB" sz="2200" dirty="0">
                <a:solidFill>
                  <a:srgbClr val="333399"/>
                </a:solidFill>
              </a:rPr>
              <a:t>Equipment </a:t>
            </a:r>
          </a:p>
          <a:p>
            <a:pPr marL="1257300" lvl="2" indent="-342900"/>
            <a:r>
              <a:rPr lang="en-GB" sz="2200" dirty="0">
                <a:solidFill>
                  <a:srgbClr val="333399"/>
                </a:solidFill>
              </a:rPr>
              <a:t>Loose Equipment</a:t>
            </a:r>
          </a:p>
          <a:p>
            <a:pPr marL="1257300" lvl="2" indent="-342900"/>
            <a:r>
              <a:rPr lang="en-GB" sz="2200" dirty="0">
                <a:solidFill>
                  <a:srgbClr val="333399"/>
                </a:solidFill>
              </a:rPr>
              <a:t>Tractor Units</a:t>
            </a:r>
          </a:p>
          <a:p>
            <a:pPr marL="1257300" lvl="2" indent="-342900"/>
            <a:r>
              <a:rPr lang="en-GB" sz="2200" dirty="0">
                <a:solidFill>
                  <a:srgbClr val="333399"/>
                </a:solidFill>
              </a:rPr>
              <a:t>Trailers</a:t>
            </a:r>
          </a:p>
          <a:p>
            <a:pPr marL="1257300" lvl="2" indent="-342900"/>
            <a:r>
              <a:rPr lang="en-GB" sz="2200" dirty="0">
                <a:solidFill>
                  <a:srgbClr val="333399"/>
                </a:solidFill>
              </a:rPr>
              <a:t>Reversing</a:t>
            </a:r>
          </a:p>
          <a:p>
            <a:pPr marL="1257300" lvl="2" indent="-342900"/>
            <a:r>
              <a:rPr lang="en-GB" sz="2200" dirty="0">
                <a:solidFill>
                  <a:srgbClr val="333399"/>
                </a:solidFill>
              </a:rPr>
              <a:t>Customer standards</a:t>
            </a:r>
          </a:p>
          <a:p>
            <a:pPr marL="800100" lvl="1" indent="-342900"/>
            <a:endParaRPr lang="en-GB" dirty="0">
              <a:solidFill>
                <a:srgbClr val="333399"/>
              </a:solidFill>
            </a:endParaRPr>
          </a:p>
        </p:txBody>
      </p:sp>
    </p:spTree>
    <p:extLst>
      <p:ext uri="{BB962C8B-B14F-4D97-AF65-F5344CB8AC3E}">
        <p14:creationId xmlns:p14="http://schemas.microsoft.com/office/powerpoint/2010/main" val="14357970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a:extLst>
              <a:ext uri="{FF2B5EF4-FFF2-40B4-BE49-F238E27FC236}">
                <a16:creationId xmlns="" xmlns:a16="http://schemas.microsoft.com/office/drawing/2014/main" id="{251A90B7-0928-4646-B7DF-9152F9AB9B16}"/>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pPr>
            <a:r>
              <a:rPr lang="en-GB" sz="2200" b="1" dirty="0">
                <a:solidFill>
                  <a:srgbClr val="CC0000"/>
                </a:solidFill>
                <a:latin typeface="Arial Narrow" panose="020B0606020202030204" pitchFamily="34" charset="0"/>
                <a:ea typeface="MS PGothic" pitchFamily="34" charset="-128"/>
              </a:rPr>
              <a:t>Trailers – well boards and decks</a:t>
            </a:r>
          </a:p>
        </p:txBody>
      </p:sp>
      <p:sp>
        <p:nvSpPr>
          <p:cNvPr id="7" name="Rectangle 3">
            <a:extLst>
              <a:ext uri="{FF2B5EF4-FFF2-40B4-BE49-F238E27FC236}">
                <a16:creationId xmlns="" xmlns:a16="http://schemas.microsoft.com/office/drawing/2014/main" id="{333725DE-56A2-4E99-ACFF-400CD51A6213}"/>
              </a:ext>
            </a:extLst>
          </p:cNvPr>
          <p:cNvSpPr txBox="1">
            <a:spLocks noChangeArrowheads="1"/>
          </p:cNvSpPr>
          <p:nvPr/>
        </p:nvSpPr>
        <p:spPr bwMode="auto">
          <a:xfrm>
            <a:off x="473075" y="875298"/>
            <a:ext cx="3590925" cy="3385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1800" b="1" i="0" u="none" strike="noStrike" kern="0" cap="none" spc="0" normalizeH="0" baseline="0" noProof="0" dirty="0">
                <a:ln>
                  <a:noFill/>
                </a:ln>
                <a:solidFill>
                  <a:srgbClr val="000000"/>
                </a:solidFill>
                <a:effectLst/>
                <a:uLnTx/>
                <a:uFillTx/>
                <a:latin typeface="Arial Narrow" panose="020B0606020202030204" pitchFamily="34" charset="0"/>
              </a:rPr>
              <a:t>Condition / design strength</a:t>
            </a:r>
          </a:p>
        </p:txBody>
      </p:sp>
      <p:sp>
        <p:nvSpPr>
          <p:cNvPr id="8" name="Rectangle 9">
            <a:extLst>
              <a:ext uri="{FF2B5EF4-FFF2-40B4-BE49-F238E27FC236}">
                <a16:creationId xmlns="" xmlns:a16="http://schemas.microsoft.com/office/drawing/2014/main" id="{B328F20B-75DE-4111-8E9D-D8754434A90F}"/>
              </a:ext>
            </a:extLst>
          </p:cNvPr>
          <p:cNvSpPr>
            <a:spLocks noChangeArrowheads="1"/>
          </p:cNvSpPr>
          <p:nvPr/>
        </p:nvSpPr>
        <p:spPr bwMode="auto">
          <a:xfrm>
            <a:off x="4687825" y="1044575"/>
            <a:ext cx="3833876" cy="396876"/>
          </a:xfrm>
          <a:prstGeom prst="rect">
            <a:avLst/>
          </a:prstGeom>
          <a:noFill/>
          <a:ln w="9525">
            <a:noFill/>
            <a:miter lim="800000"/>
            <a:headEnd/>
            <a:tailEnd/>
          </a:ln>
          <a:effectLst/>
        </p:spPr>
        <p:txBody>
          <a:bodyPr lIns="0" tIns="0" rIns="0" bIns="0"/>
          <a:lstStyle/>
          <a:p>
            <a:pPr marL="342900" indent="-342900" defTabSz="914400" fontAlgn="base">
              <a:spcBef>
                <a:spcPct val="20000"/>
              </a:spcBef>
              <a:spcAft>
                <a:spcPct val="0"/>
              </a:spcAft>
              <a:buFontTx/>
              <a:buChar char="•"/>
            </a:pPr>
            <a:r>
              <a:rPr lang="en-GB" b="1" dirty="0">
                <a:solidFill>
                  <a:srgbClr val="000000"/>
                </a:solidFill>
                <a:latin typeface="Arial Narrow" panose="020B0606020202030204" pitchFamily="34" charset="0"/>
              </a:rPr>
              <a:t>Keep base of well clear</a:t>
            </a:r>
          </a:p>
        </p:txBody>
      </p:sp>
      <p:pic>
        <p:nvPicPr>
          <p:cNvPr id="11" name="Picture 7" descr="SDC12716">
            <a:extLst>
              <a:ext uri="{FF2B5EF4-FFF2-40B4-BE49-F238E27FC236}">
                <a16:creationId xmlns="" xmlns:a16="http://schemas.microsoft.com/office/drawing/2014/main" id="{948BCDB0-66B1-4EEC-B1CE-92BAC4403A20}"/>
              </a:ext>
            </a:extLst>
          </p:cNvPr>
          <p:cNvPicPr>
            <a:picLocks noChangeAspect="1" noChangeArrowheads="1"/>
          </p:cNvPicPr>
          <p:nvPr/>
        </p:nvPicPr>
        <p:blipFill>
          <a:blip r:embed="rId2" cstate="print"/>
          <a:srcRect/>
          <a:stretch>
            <a:fillRect/>
          </a:stretch>
        </p:blipFill>
        <p:spPr bwMode="auto">
          <a:xfrm>
            <a:off x="4687825" y="1343444"/>
            <a:ext cx="3425951" cy="1552156"/>
          </a:xfrm>
          <a:prstGeom prst="rect">
            <a:avLst/>
          </a:prstGeom>
          <a:noFill/>
        </p:spPr>
      </p:pic>
      <p:sp>
        <p:nvSpPr>
          <p:cNvPr id="12" name="Oval 8">
            <a:extLst>
              <a:ext uri="{FF2B5EF4-FFF2-40B4-BE49-F238E27FC236}">
                <a16:creationId xmlns="" xmlns:a16="http://schemas.microsoft.com/office/drawing/2014/main" id="{9C98A588-33F7-47CD-8138-FF0AD01D8C81}"/>
              </a:ext>
            </a:extLst>
          </p:cNvPr>
          <p:cNvSpPr>
            <a:spLocks noChangeArrowheads="1"/>
          </p:cNvSpPr>
          <p:nvPr/>
        </p:nvSpPr>
        <p:spPr bwMode="auto">
          <a:xfrm>
            <a:off x="5870575" y="1740320"/>
            <a:ext cx="1152017" cy="1008976"/>
          </a:xfrm>
          <a:prstGeom prst="ellipse">
            <a:avLst/>
          </a:prstGeom>
          <a:noFill/>
          <a:ln w="28575" cap="rnd">
            <a:solidFill>
              <a:srgbClr val="FF0000"/>
            </a:solidFill>
            <a:round/>
            <a:headEnd/>
            <a:tailEnd/>
          </a:ln>
          <a:effectLst/>
        </p:spPr>
        <p:txBody>
          <a:bodyPr wrap="none" anchor="ctr"/>
          <a:lstStyle/>
          <a:p>
            <a:endParaRPr lang="en-GB" dirty="0"/>
          </a:p>
        </p:txBody>
      </p:sp>
      <p:pic>
        <p:nvPicPr>
          <p:cNvPr id="13" name="Picture 2" descr="1">
            <a:extLst>
              <a:ext uri="{FF2B5EF4-FFF2-40B4-BE49-F238E27FC236}">
                <a16:creationId xmlns="" xmlns:a16="http://schemas.microsoft.com/office/drawing/2014/main" id="{EED3AF57-B4CD-4CEA-8D1C-3D8EA0D03A15}"/>
              </a:ext>
            </a:extLst>
          </p:cNvPr>
          <p:cNvPicPr>
            <a:picLocks noChangeAspect="1" noChangeArrowheads="1"/>
          </p:cNvPicPr>
          <p:nvPr/>
        </p:nvPicPr>
        <p:blipFill>
          <a:blip r:embed="rId3" cstate="print"/>
          <a:srcRect/>
          <a:stretch>
            <a:fillRect/>
          </a:stretch>
        </p:blipFill>
        <p:spPr bwMode="auto">
          <a:xfrm>
            <a:off x="1505711" y="2993138"/>
            <a:ext cx="3140901" cy="1682496"/>
          </a:xfrm>
          <a:prstGeom prst="rect">
            <a:avLst/>
          </a:prstGeom>
          <a:noFill/>
          <a:ln w="9525">
            <a:noFill/>
            <a:miter lim="800000"/>
            <a:headEnd/>
            <a:tailEnd/>
          </a:ln>
        </p:spPr>
      </p:pic>
      <p:sp>
        <p:nvSpPr>
          <p:cNvPr id="14" name="AutoShape 6">
            <a:extLst>
              <a:ext uri="{FF2B5EF4-FFF2-40B4-BE49-F238E27FC236}">
                <a16:creationId xmlns="" xmlns:a16="http://schemas.microsoft.com/office/drawing/2014/main" id="{9052B623-0835-4776-83EF-88F76E399B44}"/>
              </a:ext>
            </a:extLst>
          </p:cNvPr>
          <p:cNvSpPr>
            <a:spLocks noChangeArrowheads="1"/>
          </p:cNvSpPr>
          <p:nvPr/>
        </p:nvSpPr>
        <p:spPr bwMode="auto">
          <a:xfrm rot="5400000">
            <a:off x="472439" y="3136395"/>
            <a:ext cx="1072898" cy="786384"/>
          </a:xfrm>
          <a:custGeom>
            <a:avLst/>
            <a:gdLst>
              <a:gd name="G0" fmla="+- 9257 0 0"/>
              <a:gd name="G1" fmla="+- 17393 0 0"/>
              <a:gd name="G2" fmla="+- 8409 0 0"/>
              <a:gd name="G3" fmla="*/ 9257 1 2"/>
              <a:gd name="G4" fmla="+- G3 10800 0"/>
              <a:gd name="G5" fmla="+- 21600 9257 17393"/>
              <a:gd name="G6" fmla="+- 17393 8409 0"/>
              <a:gd name="G7" fmla="*/ G6 1 2"/>
              <a:gd name="G8" fmla="*/ 17393 2 1"/>
              <a:gd name="G9" fmla="+- G8 0 21600"/>
              <a:gd name="G10" fmla="*/ 21600 G0 G1"/>
              <a:gd name="G11" fmla="*/ 21600 G4 G1"/>
              <a:gd name="G12" fmla="*/ 21600 G5 G1"/>
              <a:gd name="G13" fmla="*/ 21600 G7 G1"/>
              <a:gd name="G14" fmla="*/ 17393 1 2"/>
              <a:gd name="G15" fmla="+- G5 0 G4"/>
              <a:gd name="G16" fmla="+- G0 0 G4"/>
              <a:gd name="G17" fmla="*/ G2 G15 G16"/>
              <a:gd name="T0" fmla="*/ 15429 w 21600"/>
              <a:gd name="T1" fmla="*/ 0 h 21600"/>
              <a:gd name="T2" fmla="*/ 9257 w 21600"/>
              <a:gd name="T3" fmla="*/ 8409 h 21600"/>
              <a:gd name="T4" fmla="*/ 0 w 21600"/>
              <a:gd name="T5" fmla="*/ 19161 h 21600"/>
              <a:gd name="T6" fmla="*/ 8697 w 21600"/>
              <a:gd name="T7" fmla="*/ 21600 h 21600"/>
              <a:gd name="T8" fmla="*/ 17393 w 21600"/>
              <a:gd name="T9" fmla="*/ 16021 h 21600"/>
              <a:gd name="T10" fmla="*/ 21600 w 21600"/>
              <a:gd name="T11" fmla="*/ 8409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8409"/>
                </a:lnTo>
                <a:lnTo>
                  <a:pt x="13464" y="8409"/>
                </a:lnTo>
                <a:lnTo>
                  <a:pt x="13464" y="16721"/>
                </a:lnTo>
                <a:lnTo>
                  <a:pt x="0" y="16721"/>
                </a:lnTo>
                <a:lnTo>
                  <a:pt x="0" y="21600"/>
                </a:lnTo>
                <a:lnTo>
                  <a:pt x="17393" y="21600"/>
                </a:lnTo>
                <a:lnTo>
                  <a:pt x="17393" y="8409"/>
                </a:lnTo>
                <a:lnTo>
                  <a:pt x="21600" y="8409"/>
                </a:lnTo>
                <a:close/>
              </a:path>
            </a:pathLst>
          </a:custGeom>
          <a:solidFill>
            <a:srgbClr val="FF0000"/>
          </a:solidFill>
          <a:ln w="9525" cap="rnd">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dirty="0">
              <a:ln>
                <a:noFill/>
              </a:ln>
              <a:solidFill>
                <a:srgbClr val="000000"/>
              </a:solidFill>
              <a:effectLst/>
              <a:uLnTx/>
              <a:uFillTx/>
              <a:latin typeface="Arial" charset="0"/>
            </a:endParaRPr>
          </a:p>
        </p:txBody>
      </p:sp>
      <p:pic>
        <p:nvPicPr>
          <p:cNvPr id="15" name="Picture 10" descr="SDC14007">
            <a:extLst>
              <a:ext uri="{FF2B5EF4-FFF2-40B4-BE49-F238E27FC236}">
                <a16:creationId xmlns="" xmlns:a16="http://schemas.microsoft.com/office/drawing/2014/main" id="{B53526C8-2060-481F-9B03-5FE05F926130}"/>
              </a:ext>
            </a:extLst>
          </p:cNvPr>
          <p:cNvPicPr>
            <a:picLocks noChangeAspect="1" noChangeArrowheads="1"/>
          </p:cNvPicPr>
          <p:nvPr/>
        </p:nvPicPr>
        <p:blipFill>
          <a:blip r:embed="rId4" cstate="print"/>
          <a:srcRect/>
          <a:stretch>
            <a:fillRect/>
          </a:stretch>
        </p:blipFill>
        <p:spPr bwMode="auto">
          <a:xfrm>
            <a:off x="5624513" y="2944369"/>
            <a:ext cx="3070225" cy="1359408"/>
          </a:xfrm>
          <a:prstGeom prst="rect">
            <a:avLst/>
          </a:prstGeom>
          <a:noFill/>
        </p:spPr>
      </p:pic>
      <p:sp>
        <p:nvSpPr>
          <p:cNvPr id="18" name="Text Box 13">
            <a:extLst>
              <a:ext uri="{FF2B5EF4-FFF2-40B4-BE49-F238E27FC236}">
                <a16:creationId xmlns="" xmlns:a16="http://schemas.microsoft.com/office/drawing/2014/main" id="{3FFA06BA-3887-4A06-8A8C-E7896E356395}"/>
              </a:ext>
            </a:extLst>
          </p:cNvPr>
          <p:cNvSpPr txBox="1">
            <a:spLocks noChangeArrowheads="1"/>
          </p:cNvSpPr>
          <p:nvPr/>
        </p:nvSpPr>
        <p:spPr bwMode="auto">
          <a:xfrm>
            <a:off x="676656" y="1688897"/>
            <a:ext cx="560832" cy="1359408"/>
          </a:xfrm>
          <a:prstGeom prst="rect">
            <a:avLst/>
          </a:prstGeom>
          <a:noFill/>
          <a:ln w="9525" cap="rnd">
            <a:noFill/>
            <a:miter lim="800000"/>
            <a:headEnd/>
            <a:tailEnd/>
          </a:ln>
          <a:effectLst/>
        </p:spPr>
        <p:txBody>
          <a:bodyPr wrap="square">
            <a:spAutoFit/>
          </a:bodyPr>
          <a:lstStyle/>
          <a:p>
            <a:pPr algn="ctr" defTabSz="914400" eaLnBrk="0" fontAlgn="base" hangingPunct="0">
              <a:spcBef>
                <a:spcPct val="0"/>
              </a:spcBef>
              <a:spcAft>
                <a:spcPct val="0"/>
              </a:spcAft>
            </a:pPr>
            <a:r>
              <a:rPr lang="en-GB" sz="8000" dirty="0">
                <a:solidFill>
                  <a:srgbClr val="FF0000"/>
                </a:solidFill>
                <a:latin typeface="Wingdings 2" pitchFamily="18" charset="2"/>
                <a:ea typeface="MS PGothic" pitchFamily="34" charset="-128"/>
              </a:rPr>
              <a:t>O</a:t>
            </a:r>
          </a:p>
        </p:txBody>
      </p:sp>
      <p:sp>
        <p:nvSpPr>
          <p:cNvPr id="20" name="Text Box 12">
            <a:extLst>
              <a:ext uri="{FF2B5EF4-FFF2-40B4-BE49-F238E27FC236}">
                <a16:creationId xmlns="" xmlns:a16="http://schemas.microsoft.com/office/drawing/2014/main" id="{37493DE2-37C0-4F53-9287-0ECF66C7B013}"/>
              </a:ext>
            </a:extLst>
          </p:cNvPr>
          <p:cNvSpPr txBox="1">
            <a:spLocks noChangeArrowheads="1"/>
          </p:cNvSpPr>
          <p:nvPr/>
        </p:nvSpPr>
        <p:spPr bwMode="auto">
          <a:xfrm>
            <a:off x="4646613" y="1792225"/>
            <a:ext cx="816038" cy="1323439"/>
          </a:xfrm>
          <a:prstGeom prst="rect">
            <a:avLst/>
          </a:prstGeom>
          <a:noFill/>
          <a:ln w="9525" cap="rnd">
            <a:noFill/>
            <a:miter lim="800000"/>
            <a:headEnd/>
            <a:tailEnd/>
          </a:ln>
          <a:effectLst/>
        </p:spPr>
        <p:txBody>
          <a:bodyPr wrap="square">
            <a:spAutoFit/>
          </a:bodyPr>
          <a:lstStyle/>
          <a:p>
            <a:pPr algn="ctr" defTabSz="914400" eaLnBrk="0" fontAlgn="base" hangingPunct="0">
              <a:spcBef>
                <a:spcPct val="0"/>
              </a:spcBef>
              <a:spcAft>
                <a:spcPct val="0"/>
              </a:spcAft>
            </a:pPr>
            <a:r>
              <a:rPr lang="en-GB" sz="8000" dirty="0">
                <a:solidFill>
                  <a:srgbClr val="FF0000"/>
                </a:solidFill>
                <a:latin typeface="Wingdings 2" pitchFamily="18" charset="2"/>
                <a:ea typeface="MS PGothic" pitchFamily="34" charset="-128"/>
              </a:rPr>
              <a:t>O</a:t>
            </a:r>
          </a:p>
        </p:txBody>
      </p:sp>
      <p:sp>
        <p:nvSpPr>
          <p:cNvPr id="21" name="Text Box 11">
            <a:extLst>
              <a:ext uri="{FF2B5EF4-FFF2-40B4-BE49-F238E27FC236}">
                <a16:creationId xmlns="" xmlns:a16="http://schemas.microsoft.com/office/drawing/2014/main" id="{05D63F7A-090D-4627-A35F-C2726DBB4946}"/>
              </a:ext>
            </a:extLst>
          </p:cNvPr>
          <p:cNvSpPr txBox="1">
            <a:spLocks noChangeArrowheads="1"/>
          </p:cNvSpPr>
          <p:nvPr/>
        </p:nvSpPr>
        <p:spPr bwMode="auto">
          <a:xfrm>
            <a:off x="5624513" y="3383280"/>
            <a:ext cx="823912" cy="1323439"/>
          </a:xfrm>
          <a:prstGeom prst="rect">
            <a:avLst/>
          </a:prstGeom>
          <a:noFill/>
          <a:ln w="9525" cap="rnd">
            <a:noFill/>
            <a:miter lim="800000"/>
            <a:headEnd/>
            <a:tailEnd/>
          </a:ln>
          <a:effectLst/>
        </p:spPr>
        <p:txBody>
          <a:bodyPr wrap="square">
            <a:spAutoFit/>
          </a:bodyPr>
          <a:lstStyle/>
          <a:p>
            <a:pPr algn="ctr" defTabSz="914400" eaLnBrk="0" fontAlgn="base" hangingPunct="0">
              <a:spcBef>
                <a:spcPct val="0"/>
              </a:spcBef>
              <a:spcAft>
                <a:spcPct val="0"/>
              </a:spcAft>
            </a:pPr>
            <a:r>
              <a:rPr lang="en-GB" sz="8000" dirty="0">
                <a:solidFill>
                  <a:srgbClr val="FF0000"/>
                </a:solidFill>
                <a:latin typeface="Wingdings 2" pitchFamily="18" charset="2"/>
                <a:ea typeface="MS PGothic" pitchFamily="34" charset="-128"/>
              </a:rPr>
              <a:t>O</a:t>
            </a:r>
          </a:p>
        </p:txBody>
      </p:sp>
      <p:sp>
        <p:nvSpPr>
          <p:cNvPr id="22" name="Text Box 5">
            <a:extLst>
              <a:ext uri="{FF2B5EF4-FFF2-40B4-BE49-F238E27FC236}">
                <a16:creationId xmlns="" xmlns:a16="http://schemas.microsoft.com/office/drawing/2014/main" id="{DA1BEEB5-52B4-4E0A-8581-CAE80492B7BB}"/>
              </a:ext>
            </a:extLst>
          </p:cNvPr>
          <p:cNvSpPr txBox="1">
            <a:spLocks noChangeArrowheads="1"/>
          </p:cNvSpPr>
          <p:nvPr/>
        </p:nvSpPr>
        <p:spPr bwMode="auto">
          <a:xfrm>
            <a:off x="2340864" y="4496526"/>
            <a:ext cx="4949952" cy="584775"/>
          </a:xfrm>
          <a:prstGeom prst="rect">
            <a:avLst/>
          </a:prstGeom>
          <a:solidFill>
            <a:srgbClr val="660033"/>
          </a:solidFill>
          <a:ln w="9525" cap="rnd">
            <a:noFill/>
            <a:miter lim="800000"/>
            <a:headEnd/>
            <a:tailEnd/>
          </a:ln>
          <a:effectLst/>
        </p:spPr>
        <p:txBody>
          <a:bodyPr wrap="square">
            <a:spAutoFit/>
          </a:bodyPr>
          <a:lstStyle/>
          <a:p>
            <a:pPr algn="ctr" defTabSz="914400" eaLnBrk="0" fontAlgn="base" hangingPunct="0">
              <a:spcBef>
                <a:spcPct val="0"/>
              </a:spcBef>
              <a:spcAft>
                <a:spcPct val="0"/>
              </a:spcAft>
            </a:pPr>
            <a:r>
              <a:rPr lang="en-GB" sz="1600" b="1" dirty="0">
                <a:solidFill>
                  <a:srgbClr val="FFFFFF"/>
                </a:solidFill>
                <a:latin typeface="Arial Narrow" panose="020B0606020202030204" pitchFamily="34" charset="0"/>
                <a:ea typeface="MS PGothic" pitchFamily="34" charset="-128"/>
              </a:rPr>
              <a:t>See Technical Information Sheet TIS-0006</a:t>
            </a:r>
          </a:p>
          <a:p>
            <a:pPr algn="ctr" defTabSz="914400" eaLnBrk="0" fontAlgn="base" hangingPunct="0">
              <a:spcBef>
                <a:spcPct val="0"/>
              </a:spcBef>
              <a:spcAft>
                <a:spcPct val="0"/>
              </a:spcAft>
            </a:pPr>
            <a:r>
              <a:rPr lang="en-GB" sz="1600" b="1" dirty="0">
                <a:solidFill>
                  <a:srgbClr val="FFFFFF"/>
                </a:solidFill>
                <a:latin typeface="Arial Narrow" panose="020B0606020202030204" pitchFamily="34" charset="0"/>
                <a:ea typeface="MS PGothic" pitchFamily="34" charset="-128"/>
              </a:rPr>
              <a:t>Well boards for well trailers</a:t>
            </a: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9858" y="1190739"/>
            <a:ext cx="2346325" cy="1857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539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4">
            <a:extLst>
              <a:ext uri="{FF2B5EF4-FFF2-40B4-BE49-F238E27FC236}">
                <a16:creationId xmlns="" xmlns:a16="http://schemas.microsoft.com/office/drawing/2014/main" id="{FF5029EA-DC1F-41C1-AF71-1930A1908C10}"/>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pPr>
            <a:r>
              <a:rPr lang="en-GB" sz="2200" b="1" dirty="0" smtClean="0">
                <a:solidFill>
                  <a:srgbClr val="CC0000"/>
                </a:solidFill>
                <a:latin typeface="Arial Narrow" panose="020B0606020202030204" pitchFamily="34" charset="0"/>
                <a:ea typeface="MS PGothic" pitchFamily="34" charset="-128"/>
              </a:rPr>
              <a:t>Trailer Headboards </a:t>
            </a:r>
            <a:endParaRPr lang="en-GB" sz="2200" b="1" dirty="0">
              <a:solidFill>
                <a:srgbClr val="CC0000"/>
              </a:solidFill>
              <a:latin typeface="Arial Narrow" panose="020B0606020202030204" pitchFamily="34" charset="0"/>
              <a:ea typeface="MS PGothic" pitchFamily="34" charset="-128"/>
            </a:endParaRPr>
          </a:p>
        </p:txBody>
      </p:sp>
      <p:sp>
        <p:nvSpPr>
          <p:cNvPr id="7" name="Rectangle 2">
            <a:extLst>
              <a:ext uri="{FF2B5EF4-FFF2-40B4-BE49-F238E27FC236}">
                <a16:creationId xmlns="" xmlns:a16="http://schemas.microsoft.com/office/drawing/2014/main" id="{80C7BE4F-94AD-4A96-8841-B8036DA9BD3F}"/>
              </a:ext>
            </a:extLst>
          </p:cNvPr>
          <p:cNvSpPr txBox="1">
            <a:spLocks noChangeArrowheads="1"/>
          </p:cNvSpPr>
          <p:nvPr/>
        </p:nvSpPr>
        <p:spPr bwMode="auto">
          <a:xfrm>
            <a:off x="446088" y="1257300"/>
            <a:ext cx="2565336" cy="21259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79388" marR="0" lvl="0" indent="-179388" algn="l" defTabSz="914400" rtl="0" eaLnBrk="0" fontAlgn="base" latinLnBrk="0" hangingPunct="0">
              <a:lnSpc>
                <a:spcPct val="100000"/>
              </a:lnSpc>
              <a:spcBef>
                <a:spcPct val="20000"/>
              </a:spcBef>
              <a:spcAft>
                <a:spcPct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rPr>
              <a:t>EN 12642-</a:t>
            </a:r>
            <a:r>
              <a:rPr kumimoji="0" lang="en-GB" sz="1600" b="1" i="0" u="none" strike="noStrike" kern="0" cap="none" spc="0" normalizeH="0" baseline="0" noProof="0" dirty="0">
                <a:ln>
                  <a:noFill/>
                </a:ln>
                <a:solidFill>
                  <a:srgbClr val="000000"/>
                </a:solidFill>
                <a:effectLst/>
                <a:uLnTx/>
                <a:uFillTx/>
                <a:latin typeface="Arial Narrow" panose="020B0606020202030204" pitchFamily="34" charset="0"/>
              </a:rPr>
              <a:t>XL</a:t>
            </a:r>
          </a:p>
          <a:p>
            <a:pPr marL="179388" marR="0" lvl="0" indent="-179388" algn="l" defTabSz="914400" rtl="0" eaLnBrk="0" fontAlgn="base" latinLnBrk="0" hangingPunct="0">
              <a:lnSpc>
                <a:spcPct val="100000"/>
              </a:lnSpc>
              <a:spcBef>
                <a:spcPct val="2000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Narrow" panose="020B0606020202030204" pitchFamily="34" charset="0"/>
            </a:endParaRPr>
          </a:p>
          <a:p>
            <a:pPr marL="179388" marR="0" lvl="0" indent="-179388" algn="l" defTabSz="914400" rtl="0" eaLnBrk="0" fontAlgn="base" latinLnBrk="0" hangingPunct="0">
              <a:lnSpc>
                <a:spcPct val="100000"/>
              </a:lnSpc>
              <a:spcBef>
                <a:spcPct val="20000"/>
              </a:spcBef>
              <a:spcAft>
                <a:spcPct val="0"/>
              </a:spcAft>
              <a:buClrTx/>
              <a:buSzTx/>
              <a:buFontTx/>
              <a:buChar char="•"/>
              <a:tabLst/>
              <a:defRPr/>
            </a:pP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rPr>
              <a:t>‘13 tonne’ headboard =  0.5g</a:t>
            </a:r>
          </a:p>
          <a:p>
            <a:pPr marL="179388" marR="0" lvl="0" indent="-179388" algn="l" defTabSz="914400" rtl="0" eaLnBrk="0" fontAlgn="base" latinLnBrk="0" hangingPunct="0">
              <a:lnSpc>
                <a:spcPct val="100000"/>
              </a:lnSpc>
              <a:spcBef>
                <a:spcPct val="20000"/>
              </a:spcBef>
              <a:spcAft>
                <a:spcPct val="0"/>
              </a:spcAft>
              <a:buClrTx/>
              <a:buSzTx/>
              <a:buFontTx/>
              <a:buChar char="•"/>
              <a:tabLst/>
              <a:defRPr/>
            </a:pP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rPr>
              <a:t>‘10 tonne’ sidewall      = 0.4g</a:t>
            </a:r>
          </a:p>
          <a:p>
            <a:pPr marL="179388" marR="0" lvl="0" indent="-179388" algn="l" defTabSz="914400" rtl="0" eaLnBrk="0" fontAlgn="base" latinLnBrk="0" hangingPunct="0">
              <a:lnSpc>
                <a:spcPct val="100000"/>
              </a:lnSpc>
              <a:spcBef>
                <a:spcPct val="20000"/>
              </a:spcBef>
              <a:spcAft>
                <a:spcPct val="0"/>
              </a:spcAft>
              <a:buClrTx/>
              <a:buSzTx/>
              <a:buFontTx/>
              <a:buChar char="•"/>
              <a:tabLst/>
              <a:defRPr/>
            </a:pP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rPr>
              <a:t>‘8 tonne’ rear doors    = 0.3g</a:t>
            </a:r>
          </a:p>
          <a:p>
            <a:pPr marL="0" marR="0" lvl="0" indent="0" algn="l" defTabSz="914400" rtl="0" eaLnBrk="0" fontAlgn="base" latinLnBrk="0" hangingPunct="0">
              <a:lnSpc>
                <a:spcPct val="100000"/>
              </a:lnSpc>
              <a:spcBef>
                <a:spcPct val="20000"/>
              </a:spcBef>
              <a:spcAft>
                <a:spcPct val="0"/>
              </a:spcAft>
              <a:buClrTx/>
              <a:buSzTx/>
              <a:buNone/>
              <a:tabLst/>
              <a:defRPr/>
            </a:pPr>
            <a:endParaRPr kumimoji="0" lang="en-GB" sz="1600" b="0" i="0" u="none" strike="noStrike" kern="0" cap="none" spc="0" normalizeH="0" baseline="0" noProof="0" dirty="0">
              <a:ln>
                <a:noFill/>
              </a:ln>
              <a:solidFill>
                <a:srgbClr val="000000"/>
              </a:solidFill>
              <a:effectLst/>
              <a:uLnTx/>
              <a:uFillTx/>
              <a:latin typeface="Arial Narrow" panose="020B0606020202030204" pitchFamily="34" charset="0"/>
            </a:endParaRPr>
          </a:p>
          <a:p>
            <a:pPr marL="179388" marR="0" lvl="0" indent="-179388" algn="l" defTabSz="914400" rtl="0" eaLnBrk="0" fontAlgn="base" latinLnBrk="0" hangingPunct="0">
              <a:lnSpc>
                <a:spcPct val="100000"/>
              </a:lnSpc>
              <a:spcBef>
                <a:spcPct val="20000"/>
              </a:spcBef>
              <a:spcAft>
                <a:spcPct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rPr>
              <a:t>EN 12642-</a:t>
            </a:r>
            <a:r>
              <a:rPr kumimoji="0" lang="en-GB" sz="1600" b="1" i="0" u="none" strike="noStrike" kern="0" cap="none" spc="0" normalizeH="0" baseline="0" noProof="0" dirty="0">
                <a:ln>
                  <a:noFill/>
                </a:ln>
                <a:solidFill>
                  <a:srgbClr val="000000"/>
                </a:solidFill>
                <a:effectLst/>
                <a:uLnTx/>
                <a:uFillTx/>
                <a:latin typeface="Arial Narrow" panose="020B0606020202030204" pitchFamily="34" charset="0"/>
              </a:rPr>
              <a:t>L</a:t>
            </a:r>
          </a:p>
          <a:p>
            <a:pPr marL="179388" marR="0" lvl="0" indent="-179388" algn="l" defTabSz="914400" rtl="0" eaLnBrk="0" fontAlgn="base" latinLnBrk="0" hangingPunct="0">
              <a:lnSpc>
                <a:spcPct val="100000"/>
              </a:lnSpc>
              <a:spcBef>
                <a:spcPct val="2000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Narrow" panose="020B0606020202030204" pitchFamily="34" charset="0"/>
            </a:endParaRPr>
          </a:p>
          <a:p>
            <a:pPr marL="179388" marR="0" lvl="0" indent="-179388" algn="l" defTabSz="914400" rtl="0" eaLnBrk="0" fontAlgn="base" latinLnBrk="0" hangingPunct="0">
              <a:lnSpc>
                <a:spcPct val="100000"/>
              </a:lnSpc>
              <a:spcBef>
                <a:spcPct val="20000"/>
              </a:spcBef>
              <a:spcAft>
                <a:spcPct val="0"/>
              </a:spcAft>
              <a:buClrTx/>
              <a:buSzTx/>
              <a:buFontTx/>
              <a:buChar char="•"/>
              <a:tabLst/>
              <a:defRPr/>
            </a:pP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rPr>
              <a:t>‘5 tonne’ headboard    = 0.2g</a:t>
            </a:r>
          </a:p>
          <a:p>
            <a:pPr marL="179388" marR="0" lvl="0" indent="-179388" algn="l" defTabSz="914400" rtl="0" eaLnBrk="0" fontAlgn="base" latinLnBrk="0" hangingPunct="0">
              <a:lnSpc>
                <a:spcPct val="100000"/>
              </a:lnSpc>
              <a:spcBef>
                <a:spcPct val="20000"/>
              </a:spcBef>
              <a:spcAft>
                <a:spcPct val="0"/>
              </a:spcAft>
              <a:buClrTx/>
              <a:buSzTx/>
              <a:buFontTx/>
              <a:buChar char="•"/>
              <a:tabLst/>
              <a:defRPr/>
            </a:pP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rPr>
              <a:t>‘3 tonne’ rear doors     = 0.1g</a:t>
            </a:r>
          </a:p>
          <a:p>
            <a:pPr marL="179388" marR="0" lvl="0" indent="-179388" algn="l" defTabSz="914400" rtl="0" eaLnBrk="0" fontAlgn="base" latinLnBrk="0" hangingPunct="0">
              <a:lnSpc>
                <a:spcPct val="100000"/>
              </a:lnSpc>
              <a:spcBef>
                <a:spcPct val="20000"/>
              </a:spcBef>
              <a:spcAft>
                <a:spcPct val="0"/>
              </a:spcAft>
              <a:buClrTx/>
              <a:buSzTx/>
              <a:buFontTx/>
              <a:buChar char="•"/>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8" name="Text Box 3">
            <a:extLst>
              <a:ext uri="{FF2B5EF4-FFF2-40B4-BE49-F238E27FC236}">
                <a16:creationId xmlns="" xmlns:a16="http://schemas.microsoft.com/office/drawing/2014/main" id="{42EA1799-EBA5-4161-A54B-0D1AB1F7BEF8}"/>
              </a:ext>
            </a:extLst>
          </p:cNvPr>
          <p:cNvSpPr txBox="1">
            <a:spLocks noChangeArrowheads="1"/>
          </p:cNvSpPr>
          <p:nvPr/>
        </p:nvSpPr>
        <p:spPr bwMode="auto">
          <a:xfrm>
            <a:off x="1603248" y="707137"/>
            <a:ext cx="981455" cy="1200329"/>
          </a:xfrm>
          <a:prstGeom prst="rect">
            <a:avLst/>
          </a:prstGeom>
          <a:noFill/>
          <a:ln w="9525">
            <a:noFill/>
            <a:miter lim="800000"/>
            <a:headEnd/>
            <a:tailEnd/>
          </a:ln>
          <a:effectLst/>
        </p:spPr>
        <p:txBody>
          <a:bodyPr wrap="square">
            <a:spAutoFit/>
          </a:bodyPr>
          <a:lstStyle/>
          <a:p>
            <a:pPr defTabSz="914400" fontAlgn="base">
              <a:spcBef>
                <a:spcPct val="0"/>
              </a:spcBef>
              <a:spcAft>
                <a:spcPct val="0"/>
              </a:spcAft>
            </a:pPr>
            <a:r>
              <a:rPr lang="en-GB" sz="7200" dirty="0">
                <a:solidFill>
                  <a:srgbClr val="009999"/>
                </a:solidFill>
                <a:latin typeface="Wingdings 2" pitchFamily="18" charset="2"/>
                <a:ea typeface="MS PGothic" pitchFamily="34" charset="-128"/>
                <a:cs typeface="Arial" charset="0"/>
              </a:rPr>
              <a:t>P</a:t>
            </a:r>
          </a:p>
        </p:txBody>
      </p:sp>
      <p:grpSp>
        <p:nvGrpSpPr>
          <p:cNvPr id="9" name="Group 14">
            <a:extLst>
              <a:ext uri="{FF2B5EF4-FFF2-40B4-BE49-F238E27FC236}">
                <a16:creationId xmlns="" xmlns:a16="http://schemas.microsoft.com/office/drawing/2014/main" id="{9595AE5D-DB35-4D44-A5EC-EEBD9A943B12}"/>
              </a:ext>
            </a:extLst>
          </p:cNvPr>
          <p:cNvGrpSpPr>
            <a:grpSpLocks/>
          </p:cNvGrpSpPr>
          <p:nvPr/>
        </p:nvGrpSpPr>
        <p:grpSpPr bwMode="auto">
          <a:xfrm>
            <a:off x="1603249" y="2755393"/>
            <a:ext cx="835152" cy="743712"/>
            <a:chOff x="1270" y="3612"/>
            <a:chExt cx="673" cy="640"/>
          </a:xfrm>
        </p:grpSpPr>
        <p:sp>
          <p:nvSpPr>
            <p:cNvPr id="10" name="AutoShape 15">
              <a:extLst>
                <a:ext uri="{FF2B5EF4-FFF2-40B4-BE49-F238E27FC236}">
                  <a16:creationId xmlns="" xmlns:a16="http://schemas.microsoft.com/office/drawing/2014/main" id="{C4662FEA-A575-4CBC-A0A1-46B8E747D5C3}"/>
                </a:ext>
              </a:extLst>
            </p:cNvPr>
            <p:cNvSpPr>
              <a:spLocks noChangeArrowheads="1"/>
            </p:cNvSpPr>
            <p:nvPr/>
          </p:nvSpPr>
          <p:spPr bwMode="auto">
            <a:xfrm>
              <a:off x="1270" y="3632"/>
              <a:ext cx="673" cy="582"/>
            </a:xfrm>
            <a:prstGeom prst="triangle">
              <a:avLst>
                <a:gd name="adj" fmla="val 50000"/>
              </a:avLst>
            </a:prstGeom>
            <a:solidFill>
              <a:srgbClr val="FFFF00"/>
            </a:solidFill>
            <a:ln w="28575" cap="rnd" algn="ctr">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sp>
          <p:nvSpPr>
            <p:cNvPr id="11" name="Text Box 16">
              <a:extLst>
                <a:ext uri="{FF2B5EF4-FFF2-40B4-BE49-F238E27FC236}">
                  <a16:creationId xmlns="" xmlns:a16="http://schemas.microsoft.com/office/drawing/2014/main" id="{382BC5DE-7578-48B1-B555-997F8ED084B6}"/>
                </a:ext>
              </a:extLst>
            </p:cNvPr>
            <p:cNvSpPr txBox="1">
              <a:spLocks noChangeArrowheads="1"/>
            </p:cNvSpPr>
            <p:nvPr/>
          </p:nvSpPr>
          <p:spPr bwMode="auto">
            <a:xfrm>
              <a:off x="1445" y="3612"/>
              <a:ext cx="316" cy="640"/>
            </a:xfrm>
            <a:prstGeom prst="rect">
              <a:avLst/>
            </a:prstGeom>
            <a:noFill/>
            <a:ln w="6350" cap="rnd" algn="ctr">
              <a:noFill/>
              <a:miter lim="800000"/>
              <a:headEnd/>
              <a:tailEnd/>
            </a:ln>
            <a:effectLst/>
          </p:spPr>
          <p:txBody>
            <a:bodyPr lIns="0" tIns="0" rIns="0" bIns="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GB" sz="4800" b="1" i="0" u="none" strike="noStrike" kern="0" cap="none" spc="0" normalizeH="0" baseline="0" noProof="0" dirty="0">
                  <a:ln>
                    <a:noFill/>
                  </a:ln>
                  <a:solidFill>
                    <a:srgbClr val="000000"/>
                  </a:solidFill>
                  <a:effectLst/>
                  <a:uLnTx/>
                  <a:uFillTx/>
                  <a:latin typeface="Symbol" pitchFamily="18" charset="2"/>
                  <a:ea typeface="MS PGothic" pitchFamily="34" charset="-128"/>
                </a:rPr>
                <a:t>!</a:t>
              </a:r>
            </a:p>
          </p:txBody>
        </p:sp>
      </p:grpSp>
      <p:pic>
        <p:nvPicPr>
          <p:cNvPr id="12" name="Picture 4" descr="SDC15344">
            <a:extLst>
              <a:ext uri="{FF2B5EF4-FFF2-40B4-BE49-F238E27FC236}">
                <a16:creationId xmlns="" xmlns:a16="http://schemas.microsoft.com/office/drawing/2014/main" id="{05843ADC-71AC-4B89-82C7-6BDCC73700AC}"/>
              </a:ext>
            </a:extLst>
          </p:cNvPr>
          <p:cNvPicPr>
            <a:picLocks noChangeAspect="1" noChangeArrowheads="1"/>
          </p:cNvPicPr>
          <p:nvPr/>
        </p:nvPicPr>
        <p:blipFill>
          <a:blip r:embed="rId3" cstate="print"/>
          <a:srcRect/>
          <a:stretch>
            <a:fillRect/>
          </a:stretch>
        </p:blipFill>
        <p:spPr bwMode="auto">
          <a:xfrm>
            <a:off x="3163824" y="621129"/>
            <a:ext cx="3395475" cy="1725831"/>
          </a:xfrm>
          <a:prstGeom prst="rect">
            <a:avLst/>
          </a:prstGeom>
          <a:noFill/>
          <a:ln w="9525">
            <a:solidFill>
              <a:srgbClr val="000000"/>
            </a:solidFill>
            <a:miter lim="800000"/>
            <a:headEnd/>
            <a:tailEnd/>
          </a:ln>
        </p:spPr>
      </p:pic>
      <p:pic>
        <p:nvPicPr>
          <p:cNvPr id="13" name="Picture 5" descr="SDC15343">
            <a:extLst>
              <a:ext uri="{FF2B5EF4-FFF2-40B4-BE49-F238E27FC236}">
                <a16:creationId xmlns="" xmlns:a16="http://schemas.microsoft.com/office/drawing/2014/main" id="{A119445A-61DE-4C91-A4C7-FC5952DD98E8}"/>
              </a:ext>
            </a:extLst>
          </p:cNvPr>
          <p:cNvPicPr>
            <a:picLocks noChangeAspect="1" noChangeArrowheads="1"/>
          </p:cNvPicPr>
          <p:nvPr/>
        </p:nvPicPr>
        <p:blipFill>
          <a:blip r:embed="rId4" cstate="print"/>
          <a:srcRect/>
          <a:stretch>
            <a:fillRect/>
          </a:stretch>
        </p:blipFill>
        <p:spPr bwMode="auto">
          <a:xfrm>
            <a:off x="6266687" y="780288"/>
            <a:ext cx="2084833" cy="1505712"/>
          </a:xfrm>
          <a:prstGeom prst="rect">
            <a:avLst/>
          </a:prstGeom>
          <a:noFill/>
          <a:ln w="28575">
            <a:solidFill>
              <a:srgbClr val="FFFF00"/>
            </a:solidFill>
            <a:miter lim="800000"/>
            <a:headEnd/>
            <a:tailEnd/>
          </a:ln>
        </p:spPr>
      </p:pic>
      <p:sp>
        <p:nvSpPr>
          <p:cNvPr id="14" name="Line 7">
            <a:extLst>
              <a:ext uri="{FF2B5EF4-FFF2-40B4-BE49-F238E27FC236}">
                <a16:creationId xmlns="" xmlns:a16="http://schemas.microsoft.com/office/drawing/2014/main" id="{1FAC42A7-9086-4A30-B34F-47B17EF201F0}"/>
              </a:ext>
            </a:extLst>
          </p:cNvPr>
          <p:cNvSpPr>
            <a:spLocks noChangeShapeType="1"/>
          </p:cNvSpPr>
          <p:nvPr/>
        </p:nvSpPr>
        <p:spPr bwMode="auto">
          <a:xfrm flipV="1">
            <a:off x="5236464" y="749808"/>
            <a:ext cx="1030223" cy="926592"/>
          </a:xfrm>
          <a:prstGeom prst="line">
            <a:avLst/>
          </a:prstGeom>
          <a:noFill/>
          <a:ln w="28575" cap="rnd">
            <a:solidFill>
              <a:srgbClr val="FFFF00"/>
            </a:solidFill>
            <a:round/>
            <a:headEnd/>
            <a:tailEnd/>
          </a:ln>
          <a:effectLst/>
        </p:spPr>
        <p:txBody>
          <a:bodyPr wrap="none" anchor="ctr"/>
          <a:lstStyle/>
          <a:p>
            <a:pPr defTabSz="914400" fontAlgn="base">
              <a:spcBef>
                <a:spcPct val="0"/>
              </a:spcBef>
              <a:spcAft>
                <a:spcPct val="0"/>
              </a:spcAft>
            </a:pPr>
            <a:endParaRPr lang="en-GB" sz="2400">
              <a:solidFill>
                <a:srgbClr val="000000"/>
              </a:solidFill>
              <a:latin typeface="Arial" charset="0"/>
            </a:endParaRPr>
          </a:p>
        </p:txBody>
      </p:sp>
      <p:cxnSp>
        <p:nvCxnSpPr>
          <p:cNvPr id="17" name="Straight Connector 16">
            <a:extLst>
              <a:ext uri="{FF2B5EF4-FFF2-40B4-BE49-F238E27FC236}">
                <a16:creationId xmlns="" xmlns:a16="http://schemas.microsoft.com/office/drawing/2014/main" id="{4D78C896-90EA-4B90-9ABD-C7EF7DACDA43}"/>
              </a:ext>
            </a:extLst>
          </p:cNvPr>
          <p:cNvCxnSpPr>
            <a:cxnSpLocks/>
          </p:cNvCxnSpPr>
          <p:nvPr/>
        </p:nvCxnSpPr>
        <p:spPr>
          <a:xfrm>
            <a:off x="4791456" y="1676400"/>
            <a:ext cx="445008"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 xmlns:a16="http://schemas.microsoft.com/office/drawing/2014/main" id="{3EAED62C-D8CB-447E-B6A1-7839A649229E}"/>
              </a:ext>
            </a:extLst>
          </p:cNvPr>
          <p:cNvCxnSpPr/>
          <p:nvPr/>
        </p:nvCxnSpPr>
        <p:spPr>
          <a:xfrm>
            <a:off x="4791456" y="1676400"/>
            <a:ext cx="0" cy="231066"/>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 xmlns:a16="http://schemas.microsoft.com/office/drawing/2014/main" id="{84AB54CA-41B8-446F-9D0F-BAB14EAC49DF}"/>
              </a:ext>
            </a:extLst>
          </p:cNvPr>
          <p:cNvCxnSpPr/>
          <p:nvPr/>
        </p:nvCxnSpPr>
        <p:spPr>
          <a:xfrm>
            <a:off x="4791456" y="1907466"/>
            <a:ext cx="445008"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 xmlns:a16="http://schemas.microsoft.com/office/drawing/2014/main" id="{008EF528-779F-4BFF-9926-BC314EC85CFD}"/>
              </a:ext>
            </a:extLst>
          </p:cNvPr>
          <p:cNvCxnSpPr>
            <a:stCxn id="14" idx="0"/>
          </p:cNvCxnSpPr>
          <p:nvPr/>
        </p:nvCxnSpPr>
        <p:spPr>
          <a:xfrm>
            <a:off x="5236464" y="1676400"/>
            <a:ext cx="0" cy="231066"/>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pic>
        <p:nvPicPr>
          <p:cNvPr id="29" name="Picture 8" descr="SDC15346">
            <a:extLst>
              <a:ext uri="{FF2B5EF4-FFF2-40B4-BE49-F238E27FC236}">
                <a16:creationId xmlns="" xmlns:a16="http://schemas.microsoft.com/office/drawing/2014/main" id="{97E613F1-34D0-44B5-BF3A-BA1007D61EC3}"/>
              </a:ext>
            </a:extLst>
          </p:cNvPr>
          <p:cNvPicPr>
            <a:picLocks noChangeAspect="1" noChangeArrowheads="1"/>
          </p:cNvPicPr>
          <p:nvPr/>
        </p:nvPicPr>
        <p:blipFill>
          <a:blip r:embed="rId5" cstate="print"/>
          <a:srcRect/>
          <a:stretch>
            <a:fillRect/>
          </a:stretch>
        </p:blipFill>
        <p:spPr bwMode="auto">
          <a:xfrm>
            <a:off x="3163824" y="2445159"/>
            <a:ext cx="3395475" cy="1918053"/>
          </a:xfrm>
          <a:prstGeom prst="rect">
            <a:avLst/>
          </a:prstGeom>
          <a:noFill/>
          <a:ln w="9525">
            <a:solidFill>
              <a:srgbClr val="000000"/>
            </a:solidFill>
            <a:miter lim="800000"/>
            <a:headEnd/>
            <a:tailEnd/>
          </a:ln>
        </p:spPr>
      </p:pic>
      <p:grpSp>
        <p:nvGrpSpPr>
          <p:cNvPr id="30" name="Group 11">
            <a:extLst>
              <a:ext uri="{FF2B5EF4-FFF2-40B4-BE49-F238E27FC236}">
                <a16:creationId xmlns="" xmlns:a16="http://schemas.microsoft.com/office/drawing/2014/main" id="{CAE35DF6-6AE6-4DEC-867B-0066F536EC11}"/>
              </a:ext>
            </a:extLst>
          </p:cNvPr>
          <p:cNvGrpSpPr>
            <a:grpSpLocks/>
          </p:cNvGrpSpPr>
          <p:nvPr/>
        </p:nvGrpSpPr>
        <p:grpSpPr bwMode="auto">
          <a:xfrm>
            <a:off x="5864353" y="2377440"/>
            <a:ext cx="2487168" cy="1463040"/>
            <a:chOff x="3954" y="2552"/>
            <a:chExt cx="1203" cy="988"/>
          </a:xfrm>
        </p:grpSpPr>
        <p:pic>
          <p:nvPicPr>
            <p:cNvPr id="31" name="Picture 12" descr="SDC15345">
              <a:extLst>
                <a:ext uri="{FF2B5EF4-FFF2-40B4-BE49-F238E27FC236}">
                  <a16:creationId xmlns="" xmlns:a16="http://schemas.microsoft.com/office/drawing/2014/main" id="{864EFFB8-572A-46B8-95B2-63A746800E8E}"/>
                </a:ext>
              </a:extLst>
            </p:cNvPr>
            <p:cNvPicPr>
              <a:picLocks noChangeAspect="1" noChangeArrowheads="1"/>
            </p:cNvPicPr>
            <p:nvPr/>
          </p:nvPicPr>
          <p:blipFill>
            <a:blip r:embed="rId6" cstate="print"/>
            <a:srcRect/>
            <a:stretch>
              <a:fillRect/>
            </a:stretch>
          </p:blipFill>
          <p:spPr bwMode="auto">
            <a:xfrm>
              <a:off x="3954" y="2552"/>
              <a:ext cx="1203" cy="988"/>
            </a:xfrm>
            <a:prstGeom prst="rect">
              <a:avLst/>
            </a:prstGeom>
            <a:noFill/>
            <a:ln w="28575">
              <a:solidFill>
                <a:srgbClr val="FFFF00"/>
              </a:solidFill>
              <a:miter lim="800000"/>
              <a:headEnd/>
              <a:tailEnd/>
            </a:ln>
          </p:spPr>
        </p:pic>
        <p:sp>
          <p:nvSpPr>
            <p:cNvPr id="32" name="Rectangle 13">
              <a:extLst>
                <a:ext uri="{FF2B5EF4-FFF2-40B4-BE49-F238E27FC236}">
                  <a16:creationId xmlns="" xmlns:a16="http://schemas.microsoft.com/office/drawing/2014/main" id="{FF71A019-8030-4490-9017-0D0B9E395AA7}"/>
                </a:ext>
              </a:extLst>
            </p:cNvPr>
            <p:cNvSpPr>
              <a:spLocks noChangeArrowheads="1"/>
            </p:cNvSpPr>
            <p:nvPr/>
          </p:nvSpPr>
          <p:spPr bwMode="auto">
            <a:xfrm>
              <a:off x="4691" y="3072"/>
              <a:ext cx="454" cy="211"/>
            </a:xfrm>
            <a:prstGeom prst="rect">
              <a:avLst/>
            </a:prstGeom>
            <a:noFill/>
            <a:ln w="9525" cap="rnd">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grpSp>
      <p:sp>
        <p:nvSpPr>
          <p:cNvPr id="33" name="Line 10">
            <a:extLst>
              <a:ext uri="{FF2B5EF4-FFF2-40B4-BE49-F238E27FC236}">
                <a16:creationId xmlns="" xmlns:a16="http://schemas.microsoft.com/office/drawing/2014/main" id="{54F77347-26FF-403F-893B-4CAF855BF18C}"/>
              </a:ext>
            </a:extLst>
          </p:cNvPr>
          <p:cNvSpPr>
            <a:spLocks noChangeShapeType="1"/>
          </p:cNvSpPr>
          <p:nvPr/>
        </p:nvSpPr>
        <p:spPr bwMode="auto">
          <a:xfrm flipV="1">
            <a:off x="4846320" y="3840480"/>
            <a:ext cx="1018033" cy="91440"/>
          </a:xfrm>
          <a:prstGeom prst="line">
            <a:avLst/>
          </a:prstGeom>
          <a:noFill/>
          <a:ln w="28575" cap="rnd">
            <a:solidFill>
              <a:srgbClr val="FFFF00"/>
            </a:solidFill>
            <a:round/>
            <a:headEnd/>
            <a:tailEnd/>
          </a:ln>
          <a:effectLst/>
        </p:spPr>
        <p:txBody>
          <a:bodyPr wrap="none" anchor="ctr"/>
          <a:lstStyle/>
          <a:p>
            <a:pPr defTabSz="914400" fontAlgn="base">
              <a:spcBef>
                <a:spcPct val="0"/>
              </a:spcBef>
              <a:spcAft>
                <a:spcPct val="0"/>
              </a:spcAft>
            </a:pPr>
            <a:endParaRPr lang="en-GB" sz="2400">
              <a:solidFill>
                <a:srgbClr val="000000"/>
              </a:solidFill>
              <a:latin typeface="Arial" charset="0"/>
            </a:endParaRPr>
          </a:p>
        </p:txBody>
      </p:sp>
      <p:cxnSp>
        <p:nvCxnSpPr>
          <p:cNvPr id="35" name="Straight Connector 34">
            <a:extLst>
              <a:ext uri="{FF2B5EF4-FFF2-40B4-BE49-F238E27FC236}">
                <a16:creationId xmlns="" xmlns:a16="http://schemas.microsoft.com/office/drawing/2014/main" id="{2E34F760-F8B7-4010-BE57-C710248E6626}"/>
              </a:ext>
            </a:extLst>
          </p:cNvPr>
          <p:cNvCxnSpPr/>
          <p:nvPr/>
        </p:nvCxnSpPr>
        <p:spPr>
          <a:xfrm>
            <a:off x="4572000" y="4011168"/>
            <a:ext cx="27432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 xmlns:a16="http://schemas.microsoft.com/office/drawing/2014/main" id="{51E0AEFD-2EA7-4240-B85B-B46FB1DE0F41}"/>
              </a:ext>
            </a:extLst>
          </p:cNvPr>
          <p:cNvCxnSpPr/>
          <p:nvPr/>
        </p:nvCxnSpPr>
        <p:spPr>
          <a:xfrm>
            <a:off x="4572000" y="3822192"/>
            <a:ext cx="0" cy="188976"/>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 xmlns:a16="http://schemas.microsoft.com/office/drawing/2014/main" id="{14D05A91-E44A-4B7E-915C-74D7D3E033FC}"/>
              </a:ext>
            </a:extLst>
          </p:cNvPr>
          <p:cNvCxnSpPr>
            <a:cxnSpLocks/>
          </p:cNvCxnSpPr>
          <p:nvPr/>
        </p:nvCxnSpPr>
        <p:spPr>
          <a:xfrm>
            <a:off x="4572000" y="3822192"/>
            <a:ext cx="27432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 xmlns:a16="http://schemas.microsoft.com/office/drawing/2014/main" id="{979B8CDE-F1F7-4F07-A946-55A18E5AB088}"/>
              </a:ext>
            </a:extLst>
          </p:cNvPr>
          <p:cNvCxnSpPr/>
          <p:nvPr/>
        </p:nvCxnSpPr>
        <p:spPr>
          <a:xfrm>
            <a:off x="4846320" y="3822192"/>
            <a:ext cx="0" cy="188976"/>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pic>
        <p:nvPicPr>
          <p:cNvPr id="43" name="Picture 17" descr="SDC15347">
            <a:extLst>
              <a:ext uri="{FF2B5EF4-FFF2-40B4-BE49-F238E27FC236}">
                <a16:creationId xmlns="" xmlns:a16="http://schemas.microsoft.com/office/drawing/2014/main" id="{2997B7E8-E511-46A8-A3BB-ECD4B369914F}"/>
              </a:ext>
            </a:extLst>
          </p:cNvPr>
          <p:cNvPicPr>
            <a:picLocks noChangeAspect="1" noChangeArrowheads="1"/>
          </p:cNvPicPr>
          <p:nvPr/>
        </p:nvPicPr>
        <p:blipFill>
          <a:blip r:embed="rId7" cstate="print"/>
          <a:srcRect/>
          <a:stretch>
            <a:fillRect/>
          </a:stretch>
        </p:blipFill>
        <p:spPr bwMode="auto">
          <a:xfrm>
            <a:off x="2517648" y="2755393"/>
            <a:ext cx="1322556" cy="883919"/>
          </a:xfrm>
          <a:prstGeom prst="rect">
            <a:avLst/>
          </a:prstGeom>
          <a:noFill/>
          <a:ln w="28575">
            <a:solidFill>
              <a:srgbClr val="FFFF00"/>
            </a:solidFill>
            <a:miter lim="800000"/>
            <a:headEnd/>
            <a:tailEnd/>
          </a:ln>
        </p:spPr>
      </p:pic>
      <p:sp>
        <p:nvSpPr>
          <p:cNvPr id="44" name="Text Box 18">
            <a:extLst>
              <a:ext uri="{FF2B5EF4-FFF2-40B4-BE49-F238E27FC236}">
                <a16:creationId xmlns="" xmlns:a16="http://schemas.microsoft.com/office/drawing/2014/main" id="{F6FA1A7E-07E5-42A7-A2EC-911768A8F58F}"/>
              </a:ext>
            </a:extLst>
          </p:cNvPr>
          <p:cNvSpPr txBox="1">
            <a:spLocks noChangeArrowheads="1"/>
          </p:cNvSpPr>
          <p:nvPr/>
        </p:nvSpPr>
        <p:spPr bwMode="auto">
          <a:xfrm>
            <a:off x="2340863" y="4393692"/>
            <a:ext cx="5096257" cy="584775"/>
          </a:xfrm>
          <a:prstGeom prst="rect">
            <a:avLst/>
          </a:prstGeom>
          <a:solidFill>
            <a:srgbClr val="660033"/>
          </a:solidFill>
          <a:ln w="9525" cap="rnd">
            <a:solidFill>
              <a:srgbClr val="000000"/>
            </a:solidFill>
            <a:miter lim="800000"/>
            <a:headEnd/>
            <a:tailEnd/>
          </a:ln>
          <a:effectLst/>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Arial Narrow" panose="020B0606020202030204" pitchFamily="34" charset="0"/>
                <a:ea typeface="MS PGothic" pitchFamily="34" charset="-128"/>
              </a:rPr>
              <a:t>See Technical Information Sheet TIS-0010</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Arial Narrow" panose="020B0606020202030204" pitchFamily="34" charset="0"/>
                <a:ea typeface="MS PGothic" pitchFamily="34" charset="-128"/>
              </a:rPr>
              <a:t>Trailer Headboards</a:t>
            </a:r>
          </a:p>
        </p:txBody>
      </p:sp>
    </p:spTree>
    <p:extLst>
      <p:ext uri="{BB962C8B-B14F-4D97-AF65-F5344CB8AC3E}">
        <p14:creationId xmlns:p14="http://schemas.microsoft.com/office/powerpoint/2010/main" val="125676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ircle(in)">
                                      <p:cBhvr>
                                        <p:cTn id="7"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0">
            <a:extLst>
              <a:ext uri="{FF2B5EF4-FFF2-40B4-BE49-F238E27FC236}">
                <a16:creationId xmlns="" xmlns:a16="http://schemas.microsoft.com/office/drawing/2014/main" id="{C9D04ED8-BFE4-4F02-9AC7-8F689A054756}"/>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pPr>
            <a:r>
              <a:rPr lang="en-GB" sz="2200" b="1" dirty="0">
                <a:solidFill>
                  <a:srgbClr val="CC0000"/>
                </a:solidFill>
                <a:latin typeface="Arial Narrow" panose="020B0606020202030204" pitchFamily="34" charset="0"/>
                <a:ea typeface="MS PGothic" pitchFamily="34" charset="-128"/>
              </a:rPr>
              <a:t>Trailers – posts and sockets</a:t>
            </a:r>
          </a:p>
        </p:txBody>
      </p:sp>
      <p:sp>
        <p:nvSpPr>
          <p:cNvPr id="7" name="Rectangle 2">
            <a:extLst>
              <a:ext uri="{FF2B5EF4-FFF2-40B4-BE49-F238E27FC236}">
                <a16:creationId xmlns="" xmlns:a16="http://schemas.microsoft.com/office/drawing/2014/main" id="{75503040-931A-48B2-8988-7449E0DC0A62}"/>
              </a:ext>
            </a:extLst>
          </p:cNvPr>
          <p:cNvSpPr txBox="1">
            <a:spLocks noChangeArrowheads="1"/>
          </p:cNvSpPr>
          <p:nvPr/>
        </p:nvSpPr>
        <p:spPr bwMode="auto">
          <a:xfrm>
            <a:off x="432817" y="1097280"/>
            <a:ext cx="3474720" cy="14744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1600" b="1" i="0" u="none" strike="noStrike" kern="0" cap="none" spc="0" normalizeH="0" baseline="0" noProof="0" dirty="0">
                <a:ln>
                  <a:noFill/>
                </a:ln>
                <a:solidFill>
                  <a:srgbClr val="000000"/>
                </a:solidFill>
                <a:effectLst/>
                <a:uLnTx/>
                <a:uFillTx/>
                <a:latin typeface="Arial Narrow" panose="020B0606020202030204" pitchFamily="34" charset="0"/>
              </a:rPr>
              <a:t>Varying sizes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rPr>
              <a:t>Minimum  80 x 80 x 5mm thick</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1600" b="1" i="0" u="none" strike="noStrike" kern="0" cap="none" spc="0" normalizeH="0" baseline="0" noProof="0" dirty="0">
                <a:ln>
                  <a:noFill/>
                </a:ln>
                <a:solidFill>
                  <a:srgbClr val="000000"/>
                </a:solidFill>
                <a:effectLst/>
                <a:uLnTx/>
                <a:uFillTx/>
                <a:latin typeface="Arial Narrow" panose="020B0606020202030204" pitchFamily="34" charset="0"/>
              </a:rPr>
              <a:t>Condition / corrosion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rPr>
              <a:t>Can seriously weaken posts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rPr>
              <a:t>Should be inspected / maintained</a:t>
            </a:r>
          </a:p>
        </p:txBody>
      </p:sp>
      <p:pic>
        <p:nvPicPr>
          <p:cNvPr id="9" name="Picture 3" descr="SDC11995">
            <a:extLst>
              <a:ext uri="{FF2B5EF4-FFF2-40B4-BE49-F238E27FC236}">
                <a16:creationId xmlns="" xmlns:a16="http://schemas.microsoft.com/office/drawing/2014/main" id="{A368B205-9FBF-4A91-B2C1-D61AD0B0EA67}"/>
              </a:ext>
            </a:extLst>
          </p:cNvPr>
          <p:cNvPicPr>
            <a:picLocks noChangeAspect="1" noChangeArrowheads="1"/>
          </p:cNvPicPr>
          <p:nvPr/>
        </p:nvPicPr>
        <p:blipFill>
          <a:blip r:embed="rId3" cstate="print"/>
          <a:srcRect/>
          <a:stretch>
            <a:fillRect/>
          </a:stretch>
        </p:blipFill>
        <p:spPr bwMode="auto">
          <a:xfrm>
            <a:off x="218512" y="2571750"/>
            <a:ext cx="4103116" cy="2243328"/>
          </a:xfrm>
          <a:prstGeom prst="rect">
            <a:avLst/>
          </a:prstGeom>
          <a:noFill/>
          <a:ln w="9525">
            <a:noFill/>
            <a:miter lim="800000"/>
            <a:headEnd/>
            <a:tailEnd/>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564061" y="2216003"/>
            <a:ext cx="3611108" cy="269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descr="SDC12094">
            <a:extLst>
              <a:ext uri="{FF2B5EF4-FFF2-40B4-BE49-F238E27FC236}">
                <a16:creationId xmlns="" xmlns:a16="http://schemas.microsoft.com/office/drawing/2014/main" id="{62B22305-10BF-4CB9-A259-E79F52E9AAAF}"/>
              </a:ext>
            </a:extLst>
          </p:cNvPr>
          <p:cNvPicPr>
            <a:picLocks noChangeAspect="1" noChangeArrowheads="1"/>
          </p:cNvPicPr>
          <p:nvPr/>
        </p:nvPicPr>
        <p:blipFill>
          <a:blip r:embed="rId5" cstate="print"/>
          <a:srcRect/>
          <a:stretch>
            <a:fillRect/>
          </a:stretch>
        </p:blipFill>
        <p:spPr bwMode="auto">
          <a:xfrm>
            <a:off x="5495109" y="173718"/>
            <a:ext cx="2968752" cy="2222881"/>
          </a:xfrm>
          <a:prstGeom prst="rect">
            <a:avLst/>
          </a:prstGeom>
          <a:noFill/>
        </p:spPr>
      </p:pic>
    </p:spTree>
    <p:extLst>
      <p:ext uri="{BB962C8B-B14F-4D97-AF65-F5344CB8AC3E}">
        <p14:creationId xmlns:p14="http://schemas.microsoft.com/office/powerpoint/2010/main" val="16774500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3">
            <a:extLst>
              <a:ext uri="{FF2B5EF4-FFF2-40B4-BE49-F238E27FC236}">
                <a16:creationId xmlns="" xmlns:a16="http://schemas.microsoft.com/office/drawing/2014/main" id="{D56D28BD-87CD-475E-A860-23AC1539C1E0}"/>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pPr>
            <a:r>
              <a:rPr lang="en-GB" sz="2200" b="1" dirty="0">
                <a:solidFill>
                  <a:srgbClr val="CC0000"/>
                </a:solidFill>
                <a:latin typeface="Arial Narrow" panose="020B0606020202030204" pitchFamily="34" charset="0"/>
                <a:ea typeface="MS PGothic" pitchFamily="34" charset="-128"/>
              </a:rPr>
              <a:t>Trailers – anchor points</a:t>
            </a:r>
          </a:p>
        </p:txBody>
      </p:sp>
      <p:sp>
        <p:nvSpPr>
          <p:cNvPr id="7" name="Rectangle 2">
            <a:extLst>
              <a:ext uri="{FF2B5EF4-FFF2-40B4-BE49-F238E27FC236}">
                <a16:creationId xmlns="" xmlns:a16="http://schemas.microsoft.com/office/drawing/2014/main" id="{9D80B59F-4F0C-400C-962B-5A37A37EF9EF}"/>
              </a:ext>
            </a:extLst>
          </p:cNvPr>
          <p:cNvSpPr txBox="1">
            <a:spLocks noChangeArrowheads="1"/>
          </p:cNvSpPr>
          <p:nvPr/>
        </p:nvSpPr>
        <p:spPr bwMode="auto">
          <a:xfrm>
            <a:off x="1768474" y="621129"/>
            <a:ext cx="5888102" cy="1201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1600" b="1" i="0" u="none" strike="noStrike" kern="0" cap="none" spc="0" normalizeH="0" baseline="0" noProof="0" dirty="0">
                <a:ln>
                  <a:noFill/>
                </a:ln>
                <a:solidFill>
                  <a:srgbClr val="000000"/>
                </a:solidFill>
                <a:effectLst/>
                <a:uLnTx/>
                <a:uFillTx/>
                <a:latin typeface="Arial Narrow" panose="020B0606020202030204" pitchFamily="34" charset="0"/>
              </a:rPr>
              <a:t>Standards</a:t>
            </a: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rPr>
              <a:t> exist but not often identified on trailers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1600" b="1" i="0" u="none" strike="noStrike" kern="0" cap="none" spc="0" normalizeH="0" baseline="0" noProof="0" dirty="0">
                <a:ln>
                  <a:noFill/>
                </a:ln>
                <a:solidFill>
                  <a:srgbClr val="000000"/>
                </a:solidFill>
                <a:effectLst/>
                <a:uLnTx/>
                <a:uFillTx/>
                <a:latin typeface="Arial Narrow" panose="020B0606020202030204" pitchFamily="34" charset="0"/>
              </a:rPr>
              <a:t>Lashing capacities</a:t>
            </a: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rPr>
              <a:t> vary from 1 tonne, 2 tonne (common) or higher</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1600" b="1" i="0" u="none" strike="noStrike" kern="0" cap="none" spc="0" normalizeH="0" baseline="0" noProof="0" dirty="0">
                <a:ln>
                  <a:noFill/>
                </a:ln>
                <a:solidFill>
                  <a:srgbClr val="000000"/>
                </a:solidFill>
                <a:effectLst/>
                <a:uLnTx/>
                <a:uFillTx/>
                <a:latin typeface="Arial Narrow" panose="020B0606020202030204" pitchFamily="34" charset="0"/>
              </a:rPr>
              <a:t>Angle of lashing</a:t>
            </a: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rPr>
              <a:t> - may be designed for a limited range e.g. 120</a:t>
            </a:r>
            <a:r>
              <a:rPr kumimoji="0" lang="en-GB" sz="1600" b="0" i="0" u="none" strike="noStrike" kern="0" cap="none" spc="0" normalizeH="0" baseline="30000" noProof="0" dirty="0">
                <a:ln>
                  <a:noFill/>
                </a:ln>
                <a:solidFill>
                  <a:srgbClr val="000000"/>
                </a:solidFill>
                <a:effectLst/>
                <a:uLnTx/>
                <a:uFillTx/>
                <a:latin typeface="Arial Narrow" panose="020B0606020202030204" pitchFamily="34" charset="0"/>
              </a:rPr>
              <a:t>o</a:t>
            </a: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rPr>
              <a:t> cone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1600" b="1" i="0" u="none" strike="noStrike" kern="0" cap="none" spc="0" normalizeH="0" baseline="0" noProof="0" dirty="0">
                <a:ln>
                  <a:noFill/>
                </a:ln>
                <a:solidFill>
                  <a:srgbClr val="000000"/>
                </a:solidFill>
                <a:effectLst/>
                <a:uLnTx/>
                <a:uFillTx/>
                <a:latin typeface="Arial Narrow" panose="020B0606020202030204" pitchFamily="34" charset="0"/>
              </a:rPr>
              <a:t>Number / spacing</a:t>
            </a: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rPr>
              <a:t> – may vary from every 425mm to every 2m!</a:t>
            </a:r>
          </a:p>
        </p:txBody>
      </p:sp>
      <p:pic>
        <p:nvPicPr>
          <p:cNvPr id="8" name="Picture 3" descr="SDC12101">
            <a:extLst>
              <a:ext uri="{FF2B5EF4-FFF2-40B4-BE49-F238E27FC236}">
                <a16:creationId xmlns="" xmlns:a16="http://schemas.microsoft.com/office/drawing/2014/main" id="{62778BF6-6855-4410-A2FD-38675CCCA480}"/>
              </a:ext>
            </a:extLst>
          </p:cNvPr>
          <p:cNvPicPr>
            <a:picLocks noChangeAspect="1" noChangeArrowheads="1"/>
          </p:cNvPicPr>
          <p:nvPr/>
        </p:nvPicPr>
        <p:blipFill>
          <a:blip r:embed="rId3" cstate="print"/>
          <a:srcRect/>
          <a:stretch>
            <a:fillRect/>
          </a:stretch>
        </p:blipFill>
        <p:spPr bwMode="auto">
          <a:xfrm>
            <a:off x="316993" y="1822705"/>
            <a:ext cx="2395727" cy="1822704"/>
          </a:xfrm>
          <a:prstGeom prst="rect">
            <a:avLst/>
          </a:prstGeom>
          <a:noFill/>
        </p:spPr>
      </p:pic>
      <p:pic>
        <p:nvPicPr>
          <p:cNvPr id="9" name="Picture 5">
            <a:extLst>
              <a:ext uri="{FF2B5EF4-FFF2-40B4-BE49-F238E27FC236}">
                <a16:creationId xmlns="" xmlns:a16="http://schemas.microsoft.com/office/drawing/2014/main" id="{4DBCDD63-FA24-4B88-82AF-64D70FDC2636}"/>
              </a:ext>
            </a:extLst>
          </p:cNvPr>
          <p:cNvPicPr>
            <a:picLocks noChangeAspect="1" noChangeArrowheads="1"/>
          </p:cNvPicPr>
          <p:nvPr/>
        </p:nvPicPr>
        <p:blipFill>
          <a:blip r:embed="rId4" cstate="print"/>
          <a:srcRect/>
          <a:stretch>
            <a:fillRect/>
          </a:stretch>
        </p:blipFill>
        <p:spPr bwMode="auto">
          <a:xfrm>
            <a:off x="3029713" y="1822704"/>
            <a:ext cx="2511551" cy="1822704"/>
          </a:xfrm>
          <a:prstGeom prst="rect">
            <a:avLst/>
          </a:prstGeom>
          <a:noFill/>
          <a:ln w="9525" cap="rnd">
            <a:noFill/>
            <a:miter lim="800000"/>
            <a:headEnd/>
            <a:tailEnd/>
          </a:ln>
          <a:effectLst/>
        </p:spPr>
      </p:pic>
      <p:pic>
        <p:nvPicPr>
          <p:cNvPr id="10" name="Picture 4">
            <a:extLst>
              <a:ext uri="{FF2B5EF4-FFF2-40B4-BE49-F238E27FC236}">
                <a16:creationId xmlns="" xmlns:a16="http://schemas.microsoft.com/office/drawing/2014/main" id="{47DBD739-ACD0-4175-B65A-100A0CCA8B4F}"/>
              </a:ext>
            </a:extLst>
          </p:cNvPr>
          <p:cNvPicPr>
            <a:picLocks noChangeAspect="1" noChangeArrowheads="1"/>
          </p:cNvPicPr>
          <p:nvPr/>
        </p:nvPicPr>
        <p:blipFill>
          <a:blip r:embed="rId5" cstate="print"/>
          <a:srcRect/>
          <a:stretch>
            <a:fillRect/>
          </a:stretch>
        </p:blipFill>
        <p:spPr bwMode="auto">
          <a:xfrm>
            <a:off x="5858257" y="1822705"/>
            <a:ext cx="2602991" cy="1822704"/>
          </a:xfrm>
          <a:prstGeom prst="rect">
            <a:avLst/>
          </a:prstGeom>
          <a:noFill/>
          <a:ln w="9525" cap="rnd">
            <a:noFill/>
            <a:miter lim="800000"/>
            <a:headEnd/>
            <a:tailEnd/>
          </a:ln>
          <a:effectLst/>
        </p:spPr>
      </p:pic>
      <p:sp>
        <p:nvSpPr>
          <p:cNvPr id="11" name="Text Box 6">
            <a:extLst>
              <a:ext uri="{FF2B5EF4-FFF2-40B4-BE49-F238E27FC236}">
                <a16:creationId xmlns="" xmlns:a16="http://schemas.microsoft.com/office/drawing/2014/main" id="{130E5EBA-3F79-42FB-91AC-4D44A9FABCA7}"/>
              </a:ext>
            </a:extLst>
          </p:cNvPr>
          <p:cNvSpPr txBox="1">
            <a:spLocks noChangeArrowheads="1"/>
          </p:cNvSpPr>
          <p:nvPr/>
        </p:nvSpPr>
        <p:spPr bwMode="auto">
          <a:xfrm>
            <a:off x="1768474" y="3691050"/>
            <a:ext cx="5888102" cy="646331"/>
          </a:xfrm>
          <a:prstGeom prst="rect">
            <a:avLst/>
          </a:prstGeom>
          <a:solidFill>
            <a:srgbClr val="FF0000"/>
          </a:solidFill>
          <a:ln w="9525" cap="rnd">
            <a:noFill/>
            <a:miter lim="800000"/>
            <a:headEnd/>
            <a:tailEnd/>
          </a:ln>
          <a:effectLst/>
        </p:spPr>
        <p:txBody>
          <a:bodyPr wrap="square">
            <a:spAutoFit/>
          </a:bodyPr>
          <a:lstStyle/>
          <a:p>
            <a:pPr algn="ctr" defTabSz="914400" eaLnBrk="0" fontAlgn="base" hangingPunct="0">
              <a:spcBef>
                <a:spcPct val="0"/>
              </a:spcBef>
              <a:spcAft>
                <a:spcPct val="0"/>
              </a:spcAft>
            </a:pPr>
            <a:r>
              <a:rPr lang="en-GB" dirty="0">
                <a:solidFill>
                  <a:srgbClr val="FFFFFF"/>
                </a:solidFill>
                <a:latin typeface="Arial Narrow" panose="020B0606020202030204" pitchFamily="34" charset="0"/>
                <a:ea typeface="MS PGothic" pitchFamily="34" charset="-128"/>
              </a:rPr>
              <a:t>Don’t over-load by putting 2 or more lashings to one point</a:t>
            </a:r>
          </a:p>
          <a:p>
            <a:pPr algn="ctr" defTabSz="914400" eaLnBrk="0" fontAlgn="base" hangingPunct="0">
              <a:spcBef>
                <a:spcPct val="0"/>
              </a:spcBef>
              <a:spcAft>
                <a:spcPct val="0"/>
              </a:spcAft>
            </a:pPr>
            <a:r>
              <a:rPr lang="en-GB" dirty="0">
                <a:solidFill>
                  <a:srgbClr val="FFFFFF"/>
                </a:solidFill>
                <a:latin typeface="Arial Narrow" panose="020B0606020202030204" pitchFamily="34" charset="0"/>
                <a:ea typeface="MS PGothic" pitchFamily="34" charset="-128"/>
              </a:rPr>
              <a:t>- unless they work in different directions</a:t>
            </a:r>
          </a:p>
        </p:txBody>
      </p:sp>
      <p:sp>
        <p:nvSpPr>
          <p:cNvPr id="12" name="Text Box 7">
            <a:extLst>
              <a:ext uri="{FF2B5EF4-FFF2-40B4-BE49-F238E27FC236}">
                <a16:creationId xmlns="" xmlns:a16="http://schemas.microsoft.com/office/drawing/2014/main" id="{65186E4B-5204-4537-9E11-330804CC30CB}"/>
              </a:ext>
            </a:extLst>
          </p:cNvPr>
          <p:cNvSpPr txBox="1">
            <a:spLocks noChangeArrowheads="1"/>
          </p:cNvSpPr>
          <p:nvPr/>
        </p:nvSpPr>
        <p:spPr bwMode="auto">
          <a:xfrm>
            <a:off x="2334769" y="4383024"/>
            <a:ext cx="4620070" cy="584775"/>
          </a:xfrm>
          <a:prstGeom prst="rect">
            <a:avLst/>
          </a:prstGeom>
          <a:solidFill>
            <a:srgbClr val="660033"/>
          </a:solidFill>
          <a:ln w="9525" cap="rnd">
            <a:solidFill>
              <a:srgbClr val="000000"/>
            </a:solidFill>
            <a:miter lim="800000"/>
            <a:headEnd/>
            <a:tailEnd/>
          </a:ln>
          <a:effectLst/>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Arial Narrow" panose="020B0606020202030204" pitchFamily="34" charset="0"/>
                <a:ea typeface="MS PGothic" pitchFamily="34" charset="-128"/>
              </a:rPr>
              <a:t>See Technical Information Sheet TIS-0009</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Arial Narrow" panose="020B0606020202030204" pitchFamily="34" charset="0"/>
                <a:ea typeface="MS PGothic" pitchFamily="34" charset="-128"/>
              </a:rPr>
              <a:t>Lashing points</a:t>
            </a:r>
          </a:p>
        </p:txBody>
      </p:sp>
    </p:spTree>
    <p:extLst>
      <p:ext uri="{BB962C8B-B14F-4D97-AF65-F5344CB8AC3E}">
        <p14:creationId xmlns:p14="http://schemas.microsoft.com/office/powerpoint/2010/main" val="388847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3">
            <a:extLst>
              <a:ext uri="{FF2B5EF4-FFF2-40B4-BE49-F238E27FC236}">
                <a16:creationId xmlns="" xmlns:a16="http://schemas.microsoft.com/office/drawing/2014/main" id="{D56D28BD-87CD-475E-A860-23AC1539C1E0}"/>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pPr>
            <a:r>
              <a:rPr lang="en-GB" sz="2200" b="1" dirty="0">
                <a:solidFill>
                  <a:srgbClr val="CC0000"/>
                </a:solidFill>
                <a:latin typeface="Arial Narrow" panose="020B0606020202030204" pitchFamily="34" charset="0"/>
                <a:ea typeface="MS PGothic" pitchFamily="34" charset="-128"/>
              </a:rPr>
              <a:t>Trailers – anchor points</a:t>
            </a:r>
          </a:p>
        </p:txBody>
      </p:sp>
      <p:sp>
        <p:nvSpPr>
          <p:cNvPr id="11" name="Text Box 6">
            <a:extLst>
              <a:ext uri="{FF2B5EF4-FFF2-40B4-BE49-F238E27FC236}">
                <a16:creationId xmlns="" xmlns:a16="http://schemas.microsoft.com/office/drawing/2014/main" id="{130E5EBA-3F79-42FB-91AC-4D44A9FABCA7}"/>
              </a:ext>
            </a:extLst>
          </p:cNvPr>
          <p:cNvSpPr txBox="1">
            <a:spLocks noChangeArrowheads="1"/>
          </p:cNvSpPr>
          <p:nvPr/>
        </p:nvSpPr>
        <p:spPr bwMode="auto">
          <a:xfrm>
            <a:off x="1768474" y="3691050"/>
            <a:ext cx="5888102" cy="646331"/>
          </a:xfrm>
          <a:prstGeom prst="rect">
            <a:avLst/>
          </a:prstGeom>
          <a:solidFill>
            <a:srgbClr val="FF0000"/>
          </a:solidFill>
          <a:ln w="9525" cap="rnd">
            <a:noFill/>
            <a:miter lim="800000"/>
            <a:headEnd/>
            <a:tailEnd/>
          </a:ln>
          <a:effectLst/>
        </p:spPr>
        <p:txBody>
          <a:bodyPr wrap="square">
            <a:spAutoFit/>
          </a:bodyPr>
          <a:lstStyle/>
          <a:p>
            <a:pPr algn="ctr" defTabSz="914400" eaLnBrk="0" fontAlgn="base" hangingPunct="0">
              <a:spcBef>
                <a:spcPct val="0"/>
              </a:spcBef>
              <a:spcAft>
                <a:spcPct val="0"/>
              </a:spcAft>
            </a:pPr>
            <a:r>
              <a:rPr lang="en-GB" dirty="0">
                <a:solidFill>
                  <a:srgbClr val="FFFFFF"/>
                </a:solidFill>
                <a:latin typeface="Arial Narrow" panose="020B0606020202030204" pitchFamily="34" charset="0"/>
                <a:ea typeface="MS PGothic" pitchFamily="34" charset="-128"/>
              </a:rPr>
              <a:t>Don’t over-load by putting 2 or more lashings to one point</a:t>
            </a:r>
          </a:p>
          <a:p>
            <a:pPr algn="ctr" defTabSz="914400" eaLnBrk="0" fontAlgn="base" hangingPunct="0">
              <a:spcBef>
                <a:spcPct val="0"/>
              </a:spcBef>
              <a:spcAft>
                <a:spcPct val="0"/>
              </a:spcAft>
            </a:pPr>
            <a:r>
              <a:rPr lang="en-GB" dirty="0">
                <a:solidFill>
                  <a:srgbClr val="FFFFFF"/>
                </a:solidFill>
                <a:latin typeface="Arial Narrow" panose="020B0606020202030204" pitchFamily="34" charset="0"/>
                <a:ea typeface="MS PGothic" pitchFamily="34" charset="-128"/>
              </a:rPr>
              <a:t>- unless they work in different directions</a:t>
            </a:r>
          </a:p>
        </p:txBody>
      </p:sp>
      <p:sp>
        <p:nvSpPr>
          <p:cNvPr id="12" name="Text Box 7">
            <a:extLst>
              <a:ext uri="{FF2B5EF4-FFF2-40B4-BE49-F238E27FC236}">
                <a16:creationId xmlns="" xmlns:a16="http://schemas.microsoft.com/office/drawing/2014/main" id="{65186E4B-5204-4537-9E11-330804CC30CB}"/>
              </a:ext>
            </a:extLst>
          </p:cNvPr>
          <p:cNvSpPr txBox="1">
            <a:spLocks noChangeArrowheads="1"/>
          </p:cNvSpPr>
          <p:nvPr/>
        </p:nvSpPr>
        <p:spPr bwMode="auto">
          <a:xfrm>
            <a:off x="2334769" y="4383024"/>
            <a:ext cx="4620070" cy="584775"/>
          </a:xfrm>
          <a:prstGeom prst="rect">
            <a:avLst/>
          </a:prstGeom>
          <a:solidFill>
            <a:srgbClr val="660033"/>
          </a:solidFill>
          <a:ln w="9525" cap="rnd">
            <a:solidFill>
              <a:srgbClr val="000000"/>
            </a:solidFill>
            <a:miter lim="800000"/>
            <a:headEnd/>
            <a:tailEnd/>
          </a:ln>
          <a:effectLst/>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Arial Narrow" panose="020B0606020202030204" pitchFamily="34" charset="0"/>
                <a:ea typeface="MS PGothic" pitchFamily="34" charset="-128"/>
              </a:rPr>
              <a:t>See Technical Information Sheet TIS-0009</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Arial Narrow" panose="020B0606020202030204" pitchFamily="34" charset="0"/>
                <a:ea typeface="MS PGothic" pitchFamily="34" charset="-128"/>
              </a:rPr>
              <a:t>Lashing points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25" y="884305"/>
            <a:ext cx="4377892" cy="264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463142" y="884305"/>
            <a:ext cx="4223658" cy="2642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815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8">
            <a:extLst>
              <a:ext uri="{FF2B5EF4-FFF2-40B4-BE49-F238E27FC236}">
                <a16:creationId xmlns="" xmlns:a16="http://schemas.microsoft.com/office/drawing/2014/main" id="{B5EF3246-721C-4D00-BA54-9EC2B4FAD870}"/>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pPr>
            <a:r>
              <a:rPr lang="en-GB" sz="2200" b="1" dirty="0">
                <a:solidFill>
                  <a:srgbClr val="CC0000"/>
                </a:solidFill>
                <a:latin typeface="Arial Narrow" panose="020B0606020202030204" pitchFamily="34" charset="0"/>
              </a:rPr>
              <a:t>Customer Standards</a:t>
            </a:r>
          </a:p>
        </p:txBody>
      </p:sp>
      <p:grpSp>
        <p:nvGrpSpPr>
          <p:cNvPr id="7" name="Group 11">
            <a:extLst>
              <a:ext uri="{FF2B5EF4-FFF2-40B4-BE49-F238E27FC236}">
                <a16:creationId xmlns="" xmlns:a16="http://schemas.microsoft.com/office/drawing/2014/main" id="{EB2BC6D5-C268-4B13-83C0-5025A770B22A}"/>
              </a:ext>
            </a:extLst>
          </p:cNvPr>
          <p:cNvGrpSpPr>
            <a:grpSpLocks/>
          </p:cNvGrpSpPr>
          <p:nvPr/>
        </p:nvGrpSpPr>
        <p:grpSpPr bwMode="auto">
          <a:xfrm>
            <a:off x="3260725" y="1080414"/>
            <a:ext cx="877887" cy="1265238"/>
            <a:chOff x="551" y="180"/>
            <a:chExt cx="96" cy="131"/>
          </a:xfrm>
        </p:grpSpPr>
        <p:pic>
          <p:nvPicPr>
            <p:cNvPr id="8" name="Picture 12">
              <a:extLst>
                <a:ext uri="{FF2B5EF4-FFF2-40B4-BE49-F238E27FC236}">
                  <a16:creationId xmlns="" xmlns:a16="http://schemas.microsoft.com/office/drawing/2014/main" id="{7DFD495A-4C93-4ECF-9B22-389C1FEE2552}"/>
                </a:ext>
              </a:extLst>
            </p:cNvPr>
            <p:cNvPicPr>
              <a:picLocks noChangeAspect="1" noChangeArrowheads="1"/>
            </p:cNvPicPr>
            <p:nvPr/>
          </p:nvPicPr>
          <p:blipFill>
            <a:blip r:embed="rId3" cstate="print"/>
            <a:srcRect/>
            <a:stretch>
              <a:fillRect/>
            </a:stretch>
          </p:blipFill>
          <p:spPr bwMode="auto">
            <a:xfrm>
              <a:off x="551" y="180"/>
              <a:ext cx="96" cy="96"/>
            </a:xfrm>
            <a:prstGeom prst="rect">
              <a:avLst/>
            </a:prstGeom>
            <a:noFill/>
            <a:ln w="9525">
              <a:noFill/>
              <a:miter lim="800000"/>
              <a:headEnd/>
              <a:tailEnd/>
            </a:ln>
          </p:spPr>
        </p:pic>
        <p:sp>
          <p:nvSpPr>
            <p:cNvPr id="9" name="Text Box 13">
              <a:extLst>
                <a:ext uri="{FF2B5EF4-FFF2-40B4-BE49-F238E27FC236}">
                  <a16:creationId xmlns="" xmlns:a16="http://schemas.microsoft.com/office/drawing/2014/main" id="{61607737-79BE-48A9-B495-C8321A5BEA41}"/>
                </a:ext>
              </a:extLst>
            </p:cNvPr>
            <p:cNvSpPr txBox="1">
              <a:spLocks noChangeArrowheads="1"/>
            </p:cNvSpPr>
            <p:nvPr/>
          </p:nvSpPr>
          <p:spPr bwMode="auto">
            <a:xfrm>
              <a:off x="553" y="277"/>
              <a:ext cx="92" cy="34"/>
            </a:xfrm>
            <a:prstGeom prst="rect">
              <a:avLst/>
            </a:prstGeom>
            <a:solidFill>
              <a:srgbClr val="FF0000"/>
            </a:solidFill>
            <a:ln w="9525">
              <a:noFill/>
              <a:miter lim="800000"/>
              <a:headEnd/>
              <a:tailEnd/>
            </a:ln>
          </p:spPr>
          <p:txBody>
            <a:bodyPr/>
            <a:lstStyle/>
            <a:p>
              <a:pPr algn="ctr" defTabSz="914400" fontAlgn="base">
                <a:spcBef>
                  <a:spcPct val="0"/>
                </a:spcBef>
                <a:spcAft>
                  <a:spcPct val="0"/>
                </a:spcAft>
              </a:pPr>
              <a:r>
                <a:rPr lang="en-US" sz="800" b="1">
                  <a:solidFill>
                    <a:srgbClr val="FFFFFF"/>
                  </a:solidFill>
                  <a:latin typeface="Arial" charset="0"/>
                  <a:cs typeface="Arial" charset="0"/>
                </a:rPr>
                <a:t>NO CHILDREN</a:t>
              </a:r>
            </a:p>
          </p:txBody>
        </p:sp>
      </p:grpSp>
      <p:grpSp>
        <p:nvGrpSpPr>
          <p:cNvPr id="10" name="Group 14">
            <a:extLst>
              <a:ext uri="{FF2B5EF4-FFF2-40B4-BE49-F238E27FC236}">
                <a16:creationId xmlns="" xmlns:a16="http://schemas.microsoft.com/office/drawing/2014/main" id="{6AD556EB-1326-4997-A5A7-DCB135EF503C}"/>
              </a:ext>
            </a:extLst>
          </p:cNvPr>
          <p:cNvGrpSpPr>
            <a:grpSpLocks/>
          </p:cNvGrpSpPr>
          <p:nvPr/>
        </p:nvGrpSpPr>
        <p:grpSpPr bwMode="auto">
          <a:xfrm>
            <a:off x="571500" y="1120102"/>
            <a:ext cx="1030287" cy="1265237"/>
            <a:chOff x="522" y="378"/>
            <a:chExt cx="114" cy="157"/>
          </a:xfrm>
        </p:grpSpPr>
        <p:sp>
          <p:nvSpPr>
            <p:cNvPr id="11" name="Text Box 15">
              <a:extLst>
                <a:ext uri="{FF2B5EF4-FFF2-40B4-BE49-F238E27FC236}">
                  <a16:creationId xmlns="" xmlns:a16="http://schemas.microsoft.com/office/drawing/2014/main" id="{49FA614D-7EA0-49A5-BAE3-49BCFF5FBF0E}"/>
                </a:ext>
              </a:extLst>
            </p:cNvPr>
            <p:cNvSpPr txBox="1">
              <a:spLocks noChangeArrowheads="1"/>
            </p:cNvSpPr>
            <p:nvPr/>
          </p:nvSpPr>
          <p:spPr bwMode="auto">
            <a:xfrm>
              <a:off x="528" y="490"/>
              <a:ext cx="104" cy="45"/>
            </a:xfrm>
            <a:prstGeom prst="rect">
              <a:avLst/>
            </a:prstGeom>
            <a:solidFill>
              <a:srgbClr val="FF0000"/>
            </a:solidFill>
            <a:ln w="9525">
              <a:noFill/>
              <a:miter lim="800000"/>
              <a:headEnd/>
              <a:tailEnd/>
            </a:ln>
          </p:spPr>
          <p:txBody>
            <a:bodyPr/>
            <a:lstStyle/>
            <a:p>
              <a:pPr algn="ctr" defTabSz="914400" fontAlgn="base">
                <a:spcBef>
                  <a:spcPct val="0"/>
                </a:spcBef>
                <a:spcAft>
                  <a:spcPct val="0"/>
                </a:spcAft>
              </a:pPr>
              <a:r>
                <a:rPr lang="en-US" sz="800" b="1">
                  <a:solidFill>
                    <a:srgbClr val="FFFFFF"/>
                  </a:solidFill>
                  <a:latin typeface="Arial" charset="0"/>
                  <a:cs typeface="Arial" charset="0"/>
                </a:rPr>
                <a:t>NO PASSENGERS</a:t>
              </a:r>
            </a:p>
          </p:txBody>
        </p:sp>
        <p:grpSp>
          <p:nvGrpSpPr>
            <p:cNvPr id="12" name="Group 16">
              <a:extLst>
                <a:ext uri="{FF2B5EF4-FFF2-40B4-BE49-F238E27FC236}">
                  <a16:creationId xmlns="" xmlns:a16="http://schemas.microsoft.com/office/drawing/2014/main" id="{A0FF8D44-0EAB-4526-9518-652E31CDE9B7}"/>
                </a:ext>
              </a:extLst>
            </p:cNvPr>
            <p:cNvGrpSpPr>
              <a:grpSpLocks/>
            </p:cNvGrpSpPr>
            <p:nvPr/>
          </p:nvGrpSpPr>
          <p:grpSpPr bwMode="auto">
            <a:xfrm>
              <a:off x="522" y="378"/>
              <a:ext cx="114" cy="107"/>
              <a:chOff x="417" y="385"/>
              <a:chExt cx="219" cy="202"/>
            </a:xfrm>
          </p:grpSpPr>
          <p:grpSp>
            <p:nvGrpSpPr>
              <p:cNvPr id="13" name="Group 17">
                <a:extLst>
                  <a:ext uri="{FF2B5EF4-FFF2-40B4-BE49-F238E27FC236}">
                    <a16:creationId xmlns="" xmlns:a16="http://schemas.microsoft.com/office/drawing/2014/main" id="{45CCB911-B684-43EA-9B4C-F7B307CF2DAD}"/>
                  </a:ext>
                </a:extLst>
              </p:cNvPr>
              <p:cNvGrpSpPr>
                <a:grpSpLocks/>
              </p:cNvGrpSpPr>
              <p:nvPr/>
            </p:nvGrpSpPr>
            <p:grpSpPr bwMode="auto">
              <a:xfrm>
                <a:off x="417" y="385"/>
                <a:ext cx="219" cy="202"/>
                <a:chOff x="420" y="388"/>
                <a:chExt cx="219" cy="202"/>
              </a:xfrm>
            </p:grpSpPr>
            <p:grpSp>
              <p:nvGrpSpPr>
                <p:cNvPr id="15" name="Group 18">
                  <a:extLst>
                    <a:ext uri="{FF2B5EF4-FFF2-40B4-BE49-F238E27FC236}">
                      <a16:creationId xmlns="" xmlns:a16="http://schemas.microsoft.com/office/drawing/2014/main" id="{3EDCE64E-708B-4154-8F9F-F146321C386E}"/>
                    </a:ext>
                  </a:extLst>
                </p:cNvPr>
                <p:cNvGrpSpPr>
                  <a:grpSpLocks/>
                </p:cNvGrpSpPr>
                <p:nvPr/>
              </p:nvGrpSpPr>
              <p:grpSpPr bwMode="auto">
                <a:xfrm>
                  <a:off x="420" y="388"/>
                  <a:ext cx="219" cy="202"/>
                  <a:chOff x="420" y="389"/>
                  <a:chExt cx="218" cy="201"/>
                </a:xfrm>
              </p:grpSpPr>
              <p:pic>
                <p:nvPicPr>
                  <p:cNvPr id="17" name="Picture 19" descr="Speed limit">
                    <a:extLst>
                      <a:ext uri="{FF2B5EF4-FFF2-40B4-BE49-F238E27FC236}">
                        <a16:creationId xmlns="" xmlns:a16="http://schemas.microsoft.com/office/drawing/2014/main" id="{DC46E9EB-BD8A-4144-9E69-094EDA4BD6A3}"/>
                      </a:ext>
                    </a:extLst>
                  </p:cNvPr>
                  <p:cNvPicPr>
                    <a:picLocks noChangeAspect="1" noChangeArrowheads="1"/>
                  </p:cNvPicPr>
                  <p:nvPr/>
                </p:nvPicPr>
                <p:blipFill>
                  <a:blip r:embed="rId4" cstate="print"/>
                  <a:srcRect/>
                  <a:stretch>
                    <a:fillRect/>
                  </a:stretch>
                </p:blipFill>
                <p:spPr bwMode="auto">
                  <a:xfrm>
                    <a:off x="420" y="389"/>
                    <a:ext cx="218" cy="201"/>
                  </a:xfrm>
                  <a:prstGeom prst="rect">
                    <a:avLst/>
                  </a:prstGeom>
                  <a:noFill/>
                  <a:ln w="9525">
                    <a:noFill/>
                    <a:miter lim="800000"/>
                    <a:headEnd/>
                    <a:tailEnd/>
                  </a:ln>
                </p:spPr>
              </p:pic>
              <p:sp>
                <p:nvSpPr>
                  <p:cNvPr id="18" name="Oval 20">
                    <a:extLst>
                      <a:ext uri="{FF2B5EF4-FFF2-40B4-BE49-F238E27FC236}">
                        <a16:creationId xmlns="" xmlns:a16="http://schemas.microsoft.com/office/drawing/2014/main" id="{D61ACF90-6C52-41EC-A178-5AE5E636038E}"/>
                      </a:ext>
                    </a:extLst>
                  </p:cNvPr>
                  <p:cNvSpPr>
                    <a:spLocks noChangeArrowheads="1"/>
                  </p:cNvSpPr>
                  <p:nvPr/>
                </p:nvSpPr>
                <p:spPr bwMode="auto">
                  <a:xfrm rot="-4123659">
                    <a:off x="437" y="433"/>
                    <a:ext cx="133" cy="104"/>
                  </a:xfrm>
                  <a:prstGeom prst="ellipse">
                    <a:avLst/>
                  </a:prstGeom>
                  <a:solidFill>
                    <a:srgbClr val="FFFFFF"/>
                  </a:solidFill>
                  <a:ln w="9525">
                    <a:noFill/>
                    <a:round/>
                    <a:headEnd/>
                    <a:tailEnd/>
                  </a:ln>
                </p:spPr>
                <p:txBody>
                  <a:bodyPr/>
                  <a:lstStyle/>
                  <a:p>
                    <a:pPr defTabSz="914400" fontAlgn="base">
                      <a:spcBef>
                        <a:spcPct val="0"/>
                      </a:spcBef>
                      <a:spcAft>
                        <a:spcPct val="0"/>
                      </a:spcAft>
                    </a:pPr>
                    <a:endParaRPr lang="en-GB" sz="2400">
                      <a:solidFill>
                        <a:srgbClr val="000000"/>
                      </a:solidFill>
                      <a:latin typeface="Arial" charset="0"/>
                    </a:endParaRPr>
                  </a:p>
                </p:txBody>
              </p:sp>
              <p:sp>
                <p:nvSpPr>
                  <p:cNvPr id="19" name="Oval 21">
                    <a:extLst>
                      <a:ext uri="{FF2B5EF4-FFF2-40B4-BE49-F238E27FC236}">
                        <a16:creationId xmlns="" xmlns:a16="http://schemas.microsoft.com/office/drawing/2014/main" id="{47770CB6-5C12-4AE2-B43E-CB2B4FD2926E}"/>
                      </a:ext>
                    </a:extLst>
                  </p:cNvPr>
                  <p:cNvSpPr>
                    <a:spLocks noChangeArrowheads="1"/>
                  </p:cNvSpPr>
                  <p:nvPr/>
                </p:nvSpPr>
                <p:spPr bwMode="auto">
                  <a:xfrm rot="15698851">
                    <a:off x="490" y="438"/>
                    <a:ext cx="133" cy="104"/>
                  </a:xfrm>
                  <a:prstGeom prst="ellipse">
                    <a:avLst/>
                  </a:prstGeom>
                  <a:solidFill>
                    <a:srgbClr val="FFFFFF"/>
                  </a:solidFill>
                  <a:ln w="9525">
                    <a:noFill/>
                    <a:round/>
                    <a:headEnd/>
                    <a:tailEnd/>
                  </a:ln>
                </p:spPr>
                <p:txBody>
                  <a:bodyPr/>
                  <a:lstStyle/>
                  <a:p>
                    <a:pPr defTabSz="914400" fontAlgn="base">
                      <a:spcBef>
                        <a:spcPct val="0"/>
                      </a:spcBef>
                      <a:spcAft>
                        <a:spcPct val="0"/>
                      </a:spcAft>
                    </a:pPr>
                    <a:endParaRPr lang="en-GB" sz="2400">
                      <a:solidFill>
                        <a:srgbClr val="000000"/>
                      </a:solidFill>
                      <a:latin typeface="Arial" charset="0"/>
                    </a:endParaRPr>
                  </a:p>
                </p:txBody>
              </p:sp>
            </p:grpSp>
            <p:pic>
              <p:nvPicPr>
                <p:cNvPr id="16" name="Picture 22">
                  <a:extLst>
                    <a:ext uri="{FF2B5EF4-FFF2-40B4-BE49-F238E27FC236}">
                      <a16:creationId xmlns="" xmlns:a16="http://schemas.microsoft.com/office/drawing/2014/main" id="{F673E813-0F8A-4BAE-8F4B-BCAC19579E1D}"/>
                    </a:ext>
                  </a:extLst>
                </p:cNvPr>
                <p:cNvPicPr>
                  <a:picLocks noChangeAspect="1" noChangeArrowheads="1"/>
                </p:cNvPicPr>
                <p:nvPr/>
              </p:nvPicPr>
              <p:blipFill>
                <a:blip r:embed="rId5" cstate="print"/>
                <a:srcRect l="16177" t="10638" r="14215" b="19148"/>
                <a:stretch>
                  <a:fillRect/>
                </a:stretch>
              </p:blipFill>
              <p:spPr bwMode="auto">
                <a:xfrm>
                  <a:off x="468" y="431"/>
                  <a:ext cx="122" cy="113"/>
                </a:xfrm>
                <a:prstGeom prst="rect">
                  <a:avLst/>
                </a:prstGeom>
                <a:noFill/>
              </p:spPr>
            </p:pic>
          </p:grpSp>
          <p:sp>
            <p:nvSpPr>
              <p:cNvPr id="14" name="Rectangle 23">
                <a:extLst>
                  <a:ext uri="{FF2B5EF4-FFF2-40B4-BE49-F238E27FC236}">
                    <a16:creationId xmlns="" xmlns:a16="http://schemas.microsoft.com/office/drawing/2014/main" id="{32989EDD-0420-4629-B113-6DF9E622F3CB}"/>
                  </a:ext>
                </a:extLst>
              </p:cNvPr>
              <p:cNvSpPr>
                <a:spLocks noChangeArrowheads="1"/>
              </p:cNvSpPr>
              <p:nvPr/>
            </p:nvSpPr>
            <p:spPr bwMode="auto">
              <a:xfrm rot="-2873882">
                <a:off x="517" y="402"/>
                <a:ext cx="18" cy="171"/>
              </a:xfrm>
              <a:prstGeom prst="rect">
                <a:avLst/>
              </a:prstGeom>
              <a:solidFill>
                <a:srgbClr val="FF0000"/>
              </a:solidFill>
              <a:ln w="9525">
                <a:noFill/>
                <a:miter lim="800000"/>
                <a:headEnd/>
                <a:tailEnd/>
              </a:ln>
            </p:spPr>
            <p:txBody>
              <a:bodyPr/>
              <a:lstStyle/>
              <a:p>
                <a:pPr defTabSz="914400" fontAlgn="base">
                  <a:spcBef>
                    <a:spcPct val="0"/>
                  </a:spcBef>
                  <a:spcAft>
                    <a:spcPct val="0"/>
                  </a:spcAft>
                </a:pPr>
                <a:endParaRPr lang="en-GB" sz="2400">
                  <a:solidFill>
                    <a:srgbClr val="000000"/>
                  </a:solidFill>
                  <a:latin typeface="Arial" charset="0"/>
                </a:endParaRPr>
              </a:p>
            </p:txBody>
          </p:sp>
        </p:grpSp>
      </p:grpSp>
      <p:pic>
        <p:nvPicPr>
          <p:cNvPr id="20" name="Picture 24">
            <a:extLst>
              <a:ext uri="{FF2B5EF4-FFF2-40B4-BE49-F238E27FC236}">
                <a16:creationId xmlns="" xmlns:a16="http://schemas.microsoft.com/office/drawing/2014/main" id="{8925B220-FDCC-4C43-B032-0F2C651F40EC}"/>
              </a:ext>
            </a:extLst>
          </p:cNvPr>
          <p:cNvPicPr>
            <a:picLocks noChangeAspect="1" noChangeArrowheads="1"/>
          </p:cNvPicPr>
          <p:nvPr/>
        </p:nvPicPr>
        <p:blipFill>
          <a:blip r:embed="rId6" cstate="print"/>
          <a:srcRect/>
          <a:stretch>
            <a:fillRect/>
          </a:stretch>
        </p:blipFill>
        <p:spPr bwMode="auto">
          <a:xfrm>
            <a:off x="1893325" y="989927"/>
            <a:ext cx="1076325" cy="1660525"/>
          </a:xfrm>
          <a:prstGeom prst="rect">
            <a:avLst/>
          </a:prstGeom>
          <a:noFill/>
        </p:spPr>
      </p:pic>
      <p:grpSp>
        <p:nvGrpSpPr>
          <p:cNvPr id="21" name="Group 31">
            <a:extLst>
              <a:ext uri="{FF2B5EF4-FFF2-40B4-BE49-F238E27FC236}">
                <a16:creationId xmlns="" xmlns:a16="http://schemas.microsoft.com/office/drawing/2014/main" id="{25F6AC51-5E6B-4503-9A6B-7CC1CDC7A81A}"/>
              </a:ext>
            </a:extLst>
          </p:cNvPr>
          <p:cNvGrpSpPr>
            <a:grpSpLocks/>
          </p:cNvGrpSpPr>
          <p:nvPr/>
        </p:nvGrpSpPr>
        <p:grpSpPr bwMode="auto">
          <a:xfrm>
            <a:off x="5414962" y="989927"/>
            <a:ext cx="830263" cy="1281112"/>
            <a:chOff x="4307" y="73"/>
            <a:chExt cx="523" cy="807"/>
          </a:xfrm>
        </p:grpSpPr>
        <p:pic>
          <p:nvPicPr>
            <p:cNvPr id="22" name="Picture 32" descr="Speed limit">
              <a:extLst>
                <a:ext uri="{FF2B5EF4-FFF2-40B4-BE49-F238E27FC236}">
                  <a16:creationId xmlns="" xmlns:a16="http://schemas.microsoft.com/office/drawing/2014/main" id="{28E0B5F6-EA48-478B-B040-D32DB1EA21BF}"/>
                </a:ext>
              </a:extLst>
            </p:cNvPr>
            <p:cNvPicPr>
              <a:picLocks noChangeAspect="1" noChangeArrowheads="1"/>
            </p:cNvPicPr>
            <p:nvPr/>
          </p:nvPicPr>
          <p:blipFill>
            <a:blip r:embed="rId4" cstate="print"/>
            <a:srcRect/>
            <a:stretch>
              <a:fillRect/>
            </a:stretch>
          </p:blipFill>
          <p:spPr bwMode="auto">
            <a:xfrm>
              <a:off x="4314" y="73"/>
              <a:ext cx="485" cy="456"/>
            </a:xfrm>
            <a:prstGeom prst="rect">
              <a:avLst/>
            </a:prstGeom>
            <a:noFill/>
            <a:ln w="9525">
              <a:noFill/>
              <a:miter lim="800000"/>
              <a:headEnd/>
              <a:tailEnd/>
            </a:ln>
          </p:spPr>
        </p:pic>
        <p:sp>
          <p:nvSpPr>
            <p:cNvPr id="23" name="Text Box 33">
              <a:extLst>
                <a:ext uri="{FF2B5EF4-FFF2-40B4-BE49-F238E27FC236}">
                  <a16:creationId xmlns="" xmlns:a16="http://schemas.microsoft.com/office/drawing/2014/main" id="{AD16DB9B-DA4C-4280-80DB-13489A5EA957}"/>
                </a:ext>
              </a:extLst>
            </p:cNvPr>
            <p:cNvSpPr txBox="1">
              <a:spLocks noChangeArrowheads="1"/>
            </p:cNvSpPr>
            <p:nvPr/>
          </p:nvSpPr>
          <p:spPr bwMode="auto">
            <a:xfrm>
              <a:off x="4307" y="572"/>
              <a:ext cx="523" cy="308"/>
            </a:xfrm>
            <a:prstGeom prst="rect">
              <a:avLst/>
            </a:prstGeom>
            <a:solidFill>
              <a:srgbClr val="FF0000"/>
            </a:solidFill>
            <a:ln w="9525">
              <a:noFill/>
              <a:miter lim="800000"/>
              <a:headEnd/>
              <a:tailEnd/>
            </a:ln>
          </p:spPr>
          <p:txBody>
            <a:bodyPr/>
            <a:lstStyle/>
            <a:p>
              <a:pPr defTabSz="914400" fontAlgn="base">
                <a:spcBef>
                  <a:spcPct val="0"/>
                </a:spcBef>
                <a:spcAft>
                  <a:spcPct val="0"/>
                </a:spcAft>
              </a:pPr>
              <a:r>
                <a:rPr lang="en-GB" sz="900" b="1">
                  <a:solidFill>
                    <a:srgbClr val="FFFFFF"/>
                  </a:solidFill>
                  <a:latin typeface="Arial" charset="0"/>
                  <a:cs typeface="Arial" charset="0"/>
                </a:rPr>
                <a:t>Respect speed limits</a:t>
              </a:r>
              <a:endParaRPr lang="en-US" sz="900" b="1">
                <a:solidFill>
                  <a:srgbClr val="FFFFFF"/>
                </a:solidFill>
                <a:latin typeface="Arial" charset="0"/>
                <a:cs typeface="Arial" charset="0"/>
              </a:endParaRPr>
            </a:p>
          </p:txBody>
        </p:sp>
      </p:grpSp>
      <p:grpSp>
        <p:nvGrpSpPr>
          <p:cNvPr id="24" name="Group 34">
            <a:extLst>
              <a:ext uri="{FF2B5EF4-FFF2-40B4-BE49-F238E27FC236}">
                <a16:creationId xmlns="" xmlns:a16="http://schemas.microsoft.com/office/drawing/2014/main" id="{8CFB25B9-A687-4539-8C48-84C2F9032224}"/>
              </a:ext>
            </a:extLst>
          </p:cNvPr>
          <p:cNvGrpSpPr>
            <a:grpSpLocks/>
          </p:cNvGrpSpPr>
          <p:nvPr/>
        </p:nvGrpSpPr>
        <p:grpSpPr bwMode="auto">
          <a:xfrm>
            <a:off x="6650037" y="989927"/>
            <a:ext cx="841375" cy="1214437"/>
            <a:chOff x="656" y="28"/>
            <a:chExt cx="93" cy="139"/>
          </a:xfrm>
        </p:grpSpPr>
        <p:pic>
          <p:nvPicPr>
            <p:cNvPr id="25" name="Picture 35">
              <a:extLst>
                <a:ext uri="{FF2B5EF4-FFF2-40B4-BE49-F238E27FC236}">
                  <a16:creationId xmlns="" xmlns:a16="http://schemas.microsoft.com/office/drawing/2014/main" id="{342A21AB-FBB8-44D9-A6A4-8F883D821569}"/>
                </a:ext>
              </a:extLst>
            </p:cNvPr>
            <p:cNvPicPr>
              <a:picLocks noChangeAspect="1" noChangeArrowheads="1"/>
            </p:cNvPicPr>
            <p:nvPr/>
          </p:nvPicPr>
          <p:blipFill>
            <a:blip r:embed="rId7" cstate="print"/>
            <a:srcRect/>
            <a:stretch>
              <a:fillRect/>
            </a:stretch>
          </p:blipFill>
          <p:spPr bwMode="auto">
            <a:xfrm>
              <a:off x="656" y="28"/>
              <a:ext cx="93" cy="99"/>
            </a:xfrm>
            <a:prstGeom prst="rect">
              <a:avLst/>
            </a:prstGeom>
            <a:noFill/>
            <a:ln w="9525">
              <a:noFill/>
              <a:miter lim="800000"/>
              <a:headEnd/>
              <a:tailEnd/>
            </a:ln>
          </p:spPr>
        </p:pic>
        <p:sp>
          <p:nvSpPr>
            <p:cNvPr id="26" name="Text Box 36">
              <a:extLst>
                <a:ext uri="{FF2B5EF4-FFF2-40B4-BE49-F238E27FC236}">
                  <a16:creationId xmlns="" xmlns:a16="http://schemas.microsoft.com/office/drawing/2014/main" id="{64B4EA6F-D23B-4C2A-9CDD-875E33F3FE00}"/>
                </a:ext>
              </a:extLst>
            </p:cNvPr>
            <p:cNvSpPr txBox="1">
              <a:spLocks noChangeArrowheads="1"/>
            </p:cNvSpPr>
            <p:nvPr/>
          </p:nvSpPr>
          <p:spPr bwMode="auto">
            <a:xfrm>
              <a:off x="657" y="127"/>
              <a:ext cx="90" cy="40"/>
            </a:xfrm>
            <a:prstGeom prst="rect">
              <a:avLst/>
            </a:prstGeom>
            <a:solidFill>
              <a:srgbClr val="FF0000"/>
            </a:solidFill>
            <a:ln w="9525">
              <a:noFill/>
              <a:miter lim="800000"/>
              <a:headEnd/>
              <a:tailEnd/>
            </a:ln>
          </p:spPr>
          <p:txBody>
            <a:bodyPr/>
            <a:lstStyle/>
            <a:p>
              <a:pPr algn="ctr" defTabSz="914400" fontAlgn="base">
                <a:spcBef>
                  <a:spcPct val="0"/>
                </a:spcBef>
                <a:spcAft>
                  <a:spcPct val="0"/>
                </a:spcAft>
              </a:pPr>
              <a:r>
                <a:rPr lang="en-US" sz="900" b="1">
                  <a:solidFill>
                    <a:srgbClr val="FFFFFF"/>
                  </a:solidFill>
                  <a:latin typeface="Arial" charset="0"/>
                  <a:cs typeface="Arial" charset="0"/>
                </a:rPr>
                <a:t>Rail has priority</a:t>
              </a:r>
            </a:p>
          </p:txBody>
        </p:sp>
      </p:grpSp>
      <p:grpSp>
        <p:nvGrpSpPr>
          <p:cNvPr id="27" name="Group 51">
            <a:extLst>
              <a:ext uri="{FF2B5EF4-FFF2-40B4-BE49-F238E27FC236}">
                <a16:creationId xmlns="" xmlns:a16="http://schemas.microsoft.com/office/drawing/2014/main" id="{AB3CD79F-28BA-470D-8877-B81CF199D368}"/>
              </a:ext>
            </a:extLst>
          </p:cNvPr>
          <p:cNvGrpSpPr>
            <a:grpSpLocks/>
          </p:cNvGrpSpPr>
          <p:nvPr/>
        </p:nvGrpSpPr>
        <p:grpSpPr bwMode="auto">
          <a:xfrm>
            <a:off x="1855787" y="2972714"/>
            <a:ext cx="1076325" cy="1331913"/>
            <a:chOff x="127" y="344"/>
            <a:chExt cx="120" cy="147"/>
          </a:xfrm>
        </p:grpSpPr>
        <p:pic>
          <p:nvPicPr>
            <p:cNvPr id="28" name="Picture 52">
              <a:extLst>
                <a:ext uri="{FF2B5EF4-FFF2-40B4-BE49-F238E27FC236}">
                  <a16:creationId xmlns="" xmlns:a16="http://schemas.microsoft.com/office/drawing/2014/main" id="{7A73D35C-6A0A-4B21-8C6C-E756817A2B5D}"/>
                </a:ext>
              </a:extLst>
            </p:cNvPr>
            <p:cNvPicPr>
              <a:picLocks noChangeAspect="1" noChangeArrowheads="1"/>
            </p:cNvPicPr>
            <p:nvPr/>
          </p:nvPicPr>
          <p:blipFill>
            <a:blip r:embed="rId8" cstate="print"/>
            <a:srcRect/>
            <a:stretch>
              <a:fillRect/>
            </a:stretch>
          </p:blipFill>
          <p:spPr bwMode="auto">
            <a:xfrm>
              <a:off x="143" y="344"/>
              <a:ext cx="82" cy="101"/>
            </a:xfrm>
            <a:prstGeom prst="rect">
              <a:avLst/>
            </a:prstGeom>
            <a:noFill/>
          </p:spPr>
        </p:pic>
        <p:sp>
          <p:nvSpPr>
            <p:cNvPr id="29" name="Text Box 53">
              <a:extLst>
                <a:ext uri="{FF2B5EF4-FFF2-40B4-BE49-F238E27FC236}">
                  <a16:creationId xmlns="" xmlns:a16="http://schemas.microsoft.com/office/drawing/2014/main" id="{F4507B8C-44C1-4EE3-9D57-BFD21ACDBB6F}"/>
                </a:ext>
              </a:extLst>
            </p:cNvPr>
            <p:cNvSpPr txBox="1">
              <a:spLocks noChangeArrowheads="1"/>
            </p:cNvSpPr>
            <p:nvPr/>
          </p:nvSpPr>
          <p:spPr bwMode="auto">
            <a:xfrm>
              <a:off x="127" y="450"/>
              <a:ext cx="120" cy="41"/>
            </a:xfrm>
            <a:prstGeom prst="rect">
              <a:avLst/>
            </a:prstGeom>
            <a:solidFill>
              <a:srgbClr val="FF0000"/>
            </a:solidFill>
            <a:ln w="9525">
              <a:noFill/>
              <a:miter lim="800000"/>
              <a:headEnd/>
              <a:tailEnd/>
            </a:ln>
          </p:spPr>
          <p:txBody>
            <a:bodyPr/>
            <a:lstStyle/>
            <a:p>
              <a:pPr defTabSz="914400" fontAlgn="base">
                <a:spcBef>
                  <a:spcPct val="0"/>
                </a:spcBef>
                <a:spcAft>
                  <a:spcPct val="0"/>
                </a:spcAft>
              </a:pPr>
              <a:r>
                <a:rPr lang="en-US" sz="900" b="1">
                  <a:solidFill>
                    <a:srgbClr val="FFFFFF"/>
                  </a:solidFill>
                  <a:latin typeface="Arial" charset="0"/>
                  <a:cs typeface="Arial" charset="0"/>
                </a:rPr>
                <a:t>Put all rubbish in bins provided</a:t>
              </a:r>
            </a:p>
          </p:txBody>
        </p:sp>
      </p:grpSp>
      <p:grpSp>
        <p:nvGrpSpPr>
          <p:cNvPr id="30" name="Group 54">
            <a:extLst>
              <a:ext uri="{FF2B5EF4-FFF2-40B4-BE49-F238E27FC236}">
                <a16:creationId xmlns="" xmlns:a16="http://schemas.microsoft.com/office/drawing/2014/main" id="{EA17D963-1D05-4855-BA7F-5CE2B3A47726}"/>
              </a:ext>
            </a:extLst>
          </p:cNvPr>
          <p:cNvGrpSpPr>
            <a:grpSpLocks/>
          </p:cNvGrpSpPr>
          <p:nvPr/>
        </p:nvGrpSpPr>
        <p:grpSpPr bwMode="auto">
          <a:xfrm>
            <a:off x="571500" y="2920327"/>
            <a:ext cx="977900" cy="1322387"/>
            <a:chOff x="537" y="129"/>
            <a:chExt cx="138" cy="188"/>
          </a:xfrm>
        </p:grpSpPr>
        <p:pic>
          <p:nvPicPr>
            <p:cNvPr id="31" name="Picture 55">
              <a:extLst>
                <a:ext uri="{FF2B5EF4-FFF2-40B4-BE49-F238E27FC236}">
                  <a16:creationId xmlns="" xmlns:a16="http://schemas.microsoft.com/office/drawing/2014/main" id="{E1793D0C-6457-4BA8-ADBC-7DCAFBED0C7F}"/>
                </a:ext>
              </a:extLst>
            </p:cNvPr>
            <p:cNvPicPr>
              <a:picLocks noChangeAspect="1" noChangeArrowheads="1"/>
            </p:cNvPicPr>
            <p:nvPr/>
          </p:nvPicPr>
          <p:blipFill>
            <a:blip r:embed="rId9" cstate="print"/>
            <a:srcRect/>
            <a:stretch>
              <a:fillRect/>
            </a:stretch>
          </p:blipFill>
          <p:spPr bwMode="auto">
            <a:xfrm>
              <a:off x="537" y="129"/>
              <a:ext cx="138" cy="138"/>
            </a:xfrm>
            <a:prstGeom prst="rect">
              <a:avLst/>
            </a:prstGeom>
            <a:noFill/>
          </p:spPr>
        </p:pic>
        <p:sp>
          <p:nvSpPr>
            <p:cNvPr id="32" name="Text Box 56">
              <a:extLst>
                <a:ext uri="{FF2B5EF4-FFF2-40B4-BE49-F238E27FC236}">
                  <a16:creationId xmlns="" xmlns:a16="http://schemas.microsoft.com/office/drawing/2014/main" id="{A9396C0E-5D72-4E4C-B3D3-86030627A9D7}"/>
                </a:ext>
              </a:extLst>
            </p:cNvPr>
            <p:cNvSpPr txBox="1">
              <a:spLocks noChangeArrowheads="1"/>
            </p:cNvSpPr>
            <p:nvPr/>
          </p:nvSpPr>
          <p:spPr bwMode="auto">
            <a:xfrm>
              <a:off x="547" y="267"/>
              <a:ext cx="121" cy="50"/>
            </a:xfrm>
            <a:prstGeom prst="rect">
              <a:avLst/>
            </a:prstGeom>
            <a:solidFill>
              <a:srgbClr val="FF0000"/>
            </a:solidFill>
            <a:ln w="9525">
              <a:noFill/>
              <a:miter lim="800000"/>
              <a:headEnd/>
              <a:tailEnd/>
            </a:ln>
          </p:spPr>
          <p:txBody>
            <a:bodyPr/>
            <a:lstStyle/>
            <a:p>
              <a:pPr defTabSz="914400" fontAlgn="base">
                <a:spcBef>
                  <a:spcPct val="0"/>
                </a:spcBef>
                <a:spcAft>
                  <a:spcPct val="0"/>
                </a:spcAft>
              </a:pPr>
              <a:r>
                <a:rPr lang="en-US" sz="900" b="1">
                  <a:solidFill>
                    <a:srgbClr val="FFFFFF"/>
                  </a:solidFill>
                  <a:latin typeface="Arial" charset="0"/>
                  <a:cs typeface="Arial" charset="0"/>
                </a:rPr>
                <a:t>No alcohol or drugs</a:t>
              </a:r>
            </a:p>
          </p:txBody>
        </p:sp>
      </p:grpSp>
      <p:pic>
        <p:nvPicPr>
          <p:cNvPr id="33" name="Picture 62" descr="MC900383892[1]">
            <a:extLst>
              <a:ext uri="{FF2B5EF4-FFF2-40B4-BE49-F238E27FC236}">
                <a16:creationId xmlns="" xmlns:a16="http://schemas.microsoft.com/office/drawing/2014/main" id="{F8478F8F-BC78-4572-8586-74504609F83C}"/>
              </a:ext>
            </a:extLst>
          </p:cNvPr>
          <p:cNvPicPr>
            <a:picLocks noChangeAspect="1" noChangeArrowheads="1"/>
          </p:cNvPicPr>
          <p:nvPr/>
        </p:nvPicPr>
        <p:blipFill>
          <a:blip r:embed="rId10" cstate="print"/>
          <a:srcRect/>
          <a:stretch>
            <a:fillRect/>
          </a:stretch>
        </p:blipFill>
        <p:spPr bwMode="auto">
          <a:xfrm>
            <a:off x="5426075" y="2920327"/>
            <a:ext cx="1820862" cy="1816100"/>
          </a:xfrm>
          <a:prstGeom prst="rect">
            <a:avLst/>
          </a:prstGeom>
          <a:noFill/>
        </p:spPr>
      </p:pic>
      <p:pic>
        <p:nvPicPr>
          <p:cNvPr id="34" name="Picture 63" descr="No over night parking">
            <a:extLst>
              <a:ext uri="{FF2B5EF4-FFF2-40B4-BE49-F238E27FC236}">
                <a16:creationId xmlns="" xmlns:a16="http://schemas.microsoft.com/office/drawing/2014/main" id="{C7FAC751-F576-4082-B144-9B9B35F1AEBF}"/>
              </a:ext>
            </a:extLst>
          </p:cNvPr>
          <p:cNvPicPr>
            <a:picLocks noChangeAspect="1" noChangeArrowheads="1"/>
          </p:cNvPicPr>
          <p:nvPr/>
        </p:nvPicPr>
        <p:blipFill>
          <a:blip r:embed="rId11" cstate="print"/>
          <a:srcRect l="2856" t="1396" r="2856" b="1395"/>
          <a:stretch>
            <a:fillRect/>
          </a:stretch>
        </p:blipFill>
        <p:spPr bwMode="auto">
          <a:xfrm>
            <a:off x="3279775" y="2942552"/>
            <a:ext cx="885825" cy="1362075"/>
          </a:xfrm>
          <a:prstGeom prst="rect">
            <a:avLst/>
          </a:prstGeom>
          <a:noFill/>
        </p:spPr>
      </p:pic>
    </p:spTree>
    <p:extLst>
      <p:ext uri="{BB962C8B-B14F-4D97-AF65-F5344CB8AC3E}">
        <p14:creationId xmlns:p14="http://schemas.microsoft.com/office/powerpoint/2010/main" val="48088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dissolve">
                                      <p:cBhvr>
                                        <p:cTn id="11" dur="500"/>
                                        <p:tgtEl>
                                          <p:spTgt spid="20"/>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dissolve">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dissolv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dissolv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dissolve">
                                      <p:cBhvr>
                                        <p:cTn id="35" dur="500"/>
                                        <p:tgtEl>
                                          <p:spTgt spid="21"/>
                                        </p:tgtEl>
                                      </p:cBhvr>
                                    </p:animEffect>
                                  </p:childTnLst>
                                </p:cTn>
                              </p:par>
                              <p:par>
                                <p:cTn id="36" presetID="9"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dissolv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dissolve">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a:extLst>
              <a:ext uri="{FF2B5EF4-FFF2-40B4-BE49-F238E27FC236}">
                <a16:creationId xmlns="" xmlns:a16="http://schemas.microsoft.com/office/drawing/2014/main" id="{0CF8CCD7-451C-425C-B8F0-CA2E982DB2D7}"/>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pPr>
            <a:r>
              <a:rPr lang="en-GB" sz="2200" b="1" dirty="0">
                <a:solidFill>
                  <a:srgbClr val="CC0000"/>
                </a:solidFill>
                <a:latin typeface="Arial Narrow" panose="020B0606020202030204" pitchFamily="34" charset="0"/>
              </a:rPr>
              <a:t>Quiz</a:t>
            </a:r>
          </a:p>
        </p:txBody>
      </p:sp>
      <p:sp>
        <p:nvSpPr>
          <p:cNvPr id="34" name="Rectangle 6">
            <a:extLst>
              <a:ext uri="{FF2B5EF4-FFF2-40B4-BE49-F238E27FC236}">
                <a16:creationId xmlns="" xmlns:a16="http://schemas.microsoft.com/office/drawing/2014/main" id="{A125402C-2F7F-44F6-A1C8-27EA259CDA1C}"/>
              </a:ext>
            </a:extLst>
          </p:cNvPr>
          <p:cNvSpPr>
            <a:spLocks noGrp="1" noChangeArrowheads="1"/>
          </p:cNvSpPr>
          <p:nvPr>
            <p:ph idx="1"/>
          </p:nvPr>
        </p:nvSpPr>
        <p:spPr>
          <a:xfrm>
            <a:off x="536130" y="1453740"/>
            <a:ext cx="8229600" cy="340851"/>
          </a:xfrm>
        </p:spPr>
        <p:txBody>
          <a:bodyPr/>
          <a:lstStyle/>
          <a:p>
            <a:r>
              <a:rPr lang="en-GB" dirty="0">
                <a:solidFill>
                  <a:schemeClr val="tx1"/>
                </a:solidFill>
              </a:rPr>
              <a:t>What are the basic items of PPE that should be carried?</a:t>
            </a:r>
          </a:p>
          <a:p>
            <a:pPr>
              <a:buFontTx/>
              <a:buNone/>
            </a:pPr>
            <a:endParaRPr lang="en-GB" dirty="0"/>
          </a:p>
          <a:p>
            <a:endParaRPr lang="en-GB" dirty="0"/>
          </a:p>
          <a:p>
            <a:endParaRPr lang="en-GB" dirty="0"/>
          </a:p>
          <a:p>
            <a:endParaRPr lang="en-GB" dirty="0"/>
          </a:p>
        </p:txBody>
      </p:sp>
      <p:pic>
        <p:nvPicPr>
          <p:cNvPr id="35" name="Picture 7" descr="mandatory-overalls-2">
            <a:extLst>
              <a:ext uri="{FF2B5EF4-FFF2-40B4-BE49-F238E27FC236}">
                <a16:creationId xmlns="" xmlns:a16="http://schemas.microsoft.com/office/drawing/2014/main" id="{CDC38BF8-156D-4F73-BE67-927181AEC088}"/>
              </a:ext>
            </a:extLst>
          </p:cNvPr>
          <p:cNvPicPr>
            <a:picLocks noChangeAspect="1" noChangeArrowheads="1"/>
          </p:cNvPicPr>
          <p:nvPr/>
        </p:nvPicPr>
        <p:blipFill>
          <a:blip r:embed="rId2" cstate="print"/>
          <a:srcRect/>
          <a:stretch>
            <a:fillRect/>
          </a:stretch>
        </p:blipFill>
        <p:spPr bwMode="auto">
          <a:xfrm>
            <a:off x="5977381" y="2632171"/>
            <a:ext cx="798512" cy="800100"/>
          </a:xfrm>
          <a:prstGeom prst="rect">
            <a:avLst/>
          </a:prstGeom>
          <a:noFill/>
        </p:spPr>
      </p:pic>
      <p:pic>
        <p:nvPicPr>
          <p:cNvPr id="36" name="Picture 8" descr="mandatory-gloves-2">
            <a:extLst>
              <a:ext uri="{FF2B5EF4-FFF2-40B4-BE49-F238E27FC236}">
                <a16:creationId xmlns="" xmlns:a16="http://schemas.microsoft.com/office/drawing/2014/main" id="{CD816B1A-5E6A-430D-A8D3-50D381F8F8BB}"/>
              </a:ext>
            </a:extLst>
          </p:cNvPr>
          <p:cNvPicPr>
            <a:picLocks noChangeAspect="1" noChangeArrowheads="1"/>
          </p:cNvPicPr>
          <p:nvPr/>
        </p:nvPicPr>
        <p:blipFill>
          <a:blip r:embed="rId3" cstate="print"/>
          <a:srcRect/>
          <a:stretch>
            <a:fillRect/>
          </a:stretch>
        </p:blipFill>
        <p:spPr bwMode="auto">
          <a:xfrm>
            <a:off x="6837234" y="2651124"/>
            <a:ext cx="796925" cy="798513"/>
          </a:xfrm>
          <a:prstGeom prst="rect">
            <a:avLst/>
          </a:prstGeom>
          <a:noFill/>
        </p:spPr>
      </p:pic>
      <p:pic>
        <p:nvPicPr>
          <p:cNvPr id="37" name="Picture 9" descr="mandatory-helmet- chin strap 2">
            <a:extLst>
              <a:ext uri="{FF2B5EF4-FFF2-40B4-BE49-F238E27FC236}">
                <a16:creationId xmlns="" xmlns:a16="http://schemas.microsoft.com/office/drawing/2014/main" id="{9161B92A-B3E7-4D87-91D8-1D68F2C7990F}"/>
              </a:ext>
            </a:extLst>
          </p:cNvPr>
          <p:cNvPicPr>
            <a:picLocks noChangeAspect="1" noChangeArrowheads="1"/>
          </p:cNvPicPr>
          <p:nvPr/>
        </p:nvPicPr>
        <p:blipFill>
          <a:blip r:embed="rId4" cstate="print"/>
          <a:srcRect/>
          <a:stretch>
            <a:fillRect/>
          </a:stretch>
        </p:blipFill>
        <p:spPr bwMode="auto">
          <a:xfrm>
            <a:off x="4238180" y="2632171"/>
            <a:ext cx="811213" cy="798513"/>
          </a:xfrm>
          <a:prstGeom prst="rect">
            <a:avLst/>
          </a:prstGeom>
          <a:noFill/>
        </p:spPr>
      </p:pic>
      <p:pic>
        <p:nvPicPr>
          <p:cNvPr id="38" name="Picture 10" descr="mandatory-high-visability-clothing2">
            <a:extLst>
              <a:ext uri="{FF2B5EF4-FFF2-40B4-BE49-F238E27FC236}">
                <a16:creationId xmlns="" xmlns:a16="http://schemas.microsoft.com/office/drawing/2014/main" id="{1DE09CAF-9FBE-4697-94F0-43F0212B061F}"/>
              </a:ext>
            </a:extLst>
          </p:cNvPr>
          <p:cNvPicPr>
            <a:picLocks noChangeAspect="1" noChangeArrowheads="1"/>
          </p:cNvPicPr>
          <p:nvPr/>
        </p:nvPicPr>
        <p:blipFill>
          <a:blip r:embed="rId5" cstate="print"/>
          <a:srcRect/>
          <a:stretch>
            <a:fillRect/>
          </a:stretch>
        </p:blipFill>
        <p:spPr bwMode="auto">
          <a:xfrm>
            <a:off x="5116512" y="2651125"/>
            <a:ext cx="793750" cy="798513"/>
          </a:xfrm>
          <a:prstGeom prst="rect">
            <a:avLst/>
          </a:prstGeom>
          <a:noFill/>
        </p:spPr>
      </p:pic>
      <p:pic>
        <p:nvPicPr>
          <p:cNvPr id="39" name="Picture 11" descr="mandatory-boots-2">
            <a:extLst>
              <a:ext uri="{FF2B5EF4-FFF2-40B4-BE49-F238E27FC236}">
                <a16:creationId xmlns="" xmlns:a16="http://schemas.microsoft.com/office/drawing/2014/main" id="{40E9C8F4-6A9F-42E8-9216-1BB189837872}"/>
              </a:ext>
            </a:extLst>
          </p:cNvPr>
          <p:cNvPicPr>
            <a:picLocks noChangeAspect="1" noChangeArrowheads="1"/>
          </p:cNvPicPr>
          <p:nvPr/>
        </p:nvPicPr>
        <p:blipFill>
          <a:blip r:embed="rId6" cstate="print"/>
          <a:srcRect/>
          <a:stretch>
            <a:fillRect/>
          </a:stretch>
        </p:blipFill>
        <p:spPr bwMode="auto">
          <a:xfrm>
            <a:off x="7715028" y="2633758"/>
            <a:ext cx="796925" cy="798513"/>
          </a:xfrm>
          <a:prstGeom prst="rect">
            <a:avLst/>
          </a:prstGeom>
          <a:noFill/>
        </p:spPr>
      </p:pic>
      <p:pic>
        <p:nvPicPr>
          <p:cNvPr id="40" name="Picture 12" descr="mandatory-eye-2">
            <a:extLst>
              <a:ext uri="{FF2B5EF4-FFF2-40B4-BE49-F238E27FC236}">
                <a16:creationId xmlns="" xmlns:a16="http://schemas.microsoft.com/office/drawing/2014/main" id="{0EDDAE7B-7333-44C0-B4AB-88A6A4B7794E}"/>
              </a:ext>
            </a:extLst>
          </p:cNvPr>
          <p:cNvPicPr>
            <a:picLocks noChangeAspect="1" noChangeArrowheads="1"/>
          </p:cNvPicPr>
          <p:nvPr/>
        </p:nvPicPr>
        <p:blipFill>
          <a:blip r:embed="rId7" cstate="print"/>
          <a:srcRect/>
          <a:stretch>
            <a:fillRect/>
          </a:stretch>
        </p:blipFill>
        <p:spPr bwMode="auto">
          <a:xfrm>
            <a:off x="5188052" y="3663156"/>
            <a:ext cx="796925" cy="798513"/>
          </a:xfrm>
          <a:prstGeom prst="rect">
            <a:avLst/>
          </a:prstGeom>
          <a:noFill/>
        </p:spPr>
      </p:pic>
      <p:pic>
        <p:nvPicPr>
          <p:cNvPr id="41" name="Picture 13" descr="mandatory-ear-2">
            <a:extLst>
              <a:ext uri="{FF2B5EF4-FFF2-40B4-BE49-F238E27FC236}">
                <a16:creationId xmlns="" xmlns:a16="http://schemas.microsoft.com/office/drawing/2014/main" id="{D115F0B8-C6F6-485F-B53A-D0F7BD3D0231}"/>
              </a:ext>
            </a:extLst>
          </p:cNvPr>
          <p:cNvPicPr>
            <a:picLocks noChangeAspect="1" noChangeArrowheads="1"/>
          </p:cNvPicPr>
          <p:nvPr/>
        </p:nvPicPr>
        <p:blipFill>
          <a:blip r:embed="rId8" cstate="print"/>
          <a:srcRect/>
          <a:stretch>
            <a:fillRect/>
          </a:stretch>
        </p:blipFill>
        <p:spPr bwMode="auto">
          <a:xfrm>
            <a:off x="4252468" y="3663155"/>
            <a:ext cx="796925" cy="798513"/>
          </a:xfrm>
          <a:prstGeom prst="rect">
            <a:avLst/>
          </a:prstGeom>
          <a:noFill/>
        </p:spPr>
      </p:pic>
      <p:sp>
        <p:nvSpPr>
          <p:cNvPr id="42" name="Rectangle 14">
            <a:extLst>
              <a:ext uri="{FF2B5EF4-FFF2-40B4-BE49-F238E27FC236}">
                <a16:creationId xmlns="" xmlns:a16="http://schemas.microsoft.com/office/drawing/2014/main" id="{545AE8EE-7E70-4D8B-9377-8DB9309C40CF}"/>
              </a:ext>
            </a:extLst>
          </p:cNvPr>
          <p:cNvSpPr>
            <a:spLocks noChangeArrowheads="1"/>
          </p:cNvSpPr>
          <p:nvPr/>
        </p:nvSpPr>
        <p:spPr bwMode="auto">
          <a:xfrm>
            <a:off x="468312" y="1104144"/>
            <a:ext cx="8229600" cy="604837"/>
          </a:xfrm>
          <a:prstGeom prst="rect">
            <a:avLst/>
          </a:prstGeom>
          <a:noFill/>
          <a:ln w="9525">
            <a:noFill/>
            <a:miter lim="800000"/>
            <a:headEnd/>
            <a:tailEnd/>
          </a:ln>
          <a:effectLst/>
        </p:spPr>
        <p:txBody>
          <a:bodyPr/>
          <a:lstStyle/>
          <a:p>
            <a:pPr marL="342900" indent="-342900">
              <a:spcBef>
                <a:spcPct val="20000"/>
              </a:spcBef>
              <a:buFontTx/>
              <a:buChar char="•"/>
            </a:pPr>
            <a:r>
              <a:rPr lang="en-GB" sz="2000" dirty="0">
                <a:latin typeface="Arial Narrow" panose="020B0606020202030204" pitchFamily="34" charset="0"/>
              </a:rPr>
              <a:t>What must you carry and use to open and close a sliding roof?</a:t>
            </a:r>
          </a:p>
          <a:p>
            <a:pPr marL="342900" indent="-342900">
              <a:spcBef>
                <a:spcPct val="20000"/>
              </a:spcBef>
            </a:pPr>
            <a:endParaRPr lang="en-GB" sz="2000" dirty="0"/>
          </a:p>
          <a:p>
            <a:pPr marL="342900" indent="-342900">
              <a:spcBef>
                <a:spcPct val="20000"/>
              </a:spcBef>
              <a:buFontTx/>
              <a:buChar char="•"/>
            </a:pPr>
            <a:endParaRPr lang="en-GB" sz="2000" dirty="0"/>
          </a:p>
          <a:p>
            <a:pPr marL="342900" indent="-342900">
              <a:spcBef>
                <a:spcPct val="20000"/>
              </a:spcBef>
              <a:buFontTx/>
              <a:buChar char="•"/>
            </a:pPr>
            <a:endParaRPr lang="en-GB" sz="2000" dirty="0"/>
          </a:p>
          <a:p>
            <a:pPr marL="342900" indent="-342900">
              <a:spcBef>
                <a:spcPct val="20000"/>
              </a:spcBef>
              <a:buFontTx/>
              <a:buChar char="•"/>
            </a:pPr>
            <a:endParaRPr lang="en-GB" sz="2000" dirty="0"/>
          </a:p>
        </p:txBody>
      </p:sp>
      <p:grpSp>
        <p:nvGrpSpPr>
          <p:cNvPr id="43" name="Group 15">
            <a:extLst>
              <a:ext uri="{FF2B5EF4-FFF2-40B4-BE49-F238E27FC236}">
                <a16:creationId xmlns="" xmlns:a16="http://schemas.microsoft.com/office/drawing/2014/main" id="{B229F401-027B-4ABF-8B10-E066388CEA80}"/>
              </a:ext>
            </a:extLst>
          </p:cNvPr>
          <p:cNvGrpSpPr>
            <a:grpSpLocks/>
          </p:cNvGrpSpPr>
          <p:nvPr/>
        </p:nvGrpSpPr>
        <p:grpSpPr bwMode="auto">
          <a:xfrm rot="16200000">
            <a:off x="2424684" y="3294855"/>
            <a:ext cx="2503488" cy="736600"/>
            <a:chOff x="82" y="382"/>
            <a:chExt cx="419" cy="148"/>
          </a:xfrm>
        </p:grpSpPr>
        <p:sp>
          <p:nvSpPr>
            <p:cNvPr id="44" name="Rectangle 16">
              <a:extLst>
                <a:ext uri="{FF2B5EF4-FFF2-40B4-BE49-F238E27FC236}">
                  <a16:creationId xmlns="" xmlns:a16="http://schemas.microsoft.com/office/drawing/2014/main" id="{2E8AC80A-4B98-495E-AFA8-4094F273E56F}"/>
                </a:ext>
              </a:extLst>
            </p:cNvPr>
            <p:cNvSpPr>
              <a:spLocks noChangeArrowheads="1"/>
            </p:cNvSpPr>
            <p:nvPr/>
          </p:nvSpPr>
          <p:spPr bwMode="auto">
            <a:xfrm>
              <a:off x="82" y="382"/>
              <a:ext cx="419" cy="148"/>
            </a:xfrm>
            <a:prstGeom prst="rect">
              <a:avLst/>
            </a:prstGeom>
            <a:solidFill>
              <a:srgbClr val="FFFFFF"/>
            </a:solidFill>
            <a:ln w="6350" algn="ctr">
              <a:solidFill>
                <a:srgbClr val="000000"/>
              </a:solidFill>
              <a:miter lim="800000"/>
              <a:headEnd/>
              <a:tailEnd/>
            </a:ln>
            <a:effectLst/>
          </p:spPr>
          <p:txBody>
            <a:bodyPr/>
            <a:lstStyle/>
            <a:p>
              <a:endParaRPr lang="en-GB"/>
            </a:p>
          </p:txBody>
        </p:sp>
        <p:sp>
          <p:nvSpPr>
            <p:cNvPr id="45" name="Rectangle 17">
              <a:extLst>
                <a:ext uri="{FF2B5EF4-FFF2-40B4-BE49-F238E27FC236}">
                  <a16:creationId xmlns="" xmlns:a16="http://schemas.microsoft.com/office/drawing/2014/main" id="{0A64E01A-03CF-437B-8B4C-C8A6EE29CBAB}"/>
                </a:ext>
              </a:extLst>
            </p:cNvPr>
            <p:cNvSpPr>
              <a:spLocks noChangeArrowheads="1"/>
            </p:cNvSpPr>
            <p:nvPr/>
          </p:nvSpPr>
          <p:spPr bwMode="auto">
            <a:xfrm>
              <a:off x="94" y="393"/>
              <a:ext cx="399" cy="126"/>
            </a:xfrm>
            <a:prstGeom prst="rect">
              <a:avLst/>
            </a:prstGeom>
            <a:solidFill>
              <a:srgbClr val="3399FF"/>
            </a:solidFill>
            <a:ln w="9525" algn="ctr">
              <a:noFill/>
              <a:miter lim="800000"/>
              <a:headEnd/>
              <a:tailEnd/>
            </a:ln>
            <a:effectLst/>
          </p:spPr>
          <p:txBody>
            <a:bodyPr/>
            <a:lstStyle/>
            <a:p>
              <a:endParaRPr lang="en-GB"/>
            </a:p>
          </p:txBody>
        </p:sp>
        <p:grpSp>
          <p:nvGrpSpPr>
            <p:cNvPr id="46" name="Group 18">
              <a:extLst>
                <a:ext uri="{FF2B5EF4-FFF2-40B4-BE49-F238E27FC236}">
                  <a16:creationId xmlns="" xmlns:a16="http://schemas.microsoft.com/office/drawing/2014/main" id="{5348C014-E29B-4847-B897-91753F7C8437}"/>
                </a:ext>
              </a:extLst>
            </p:cNvPr>
            <p:cNvGrpSpPr>
              <a:grpSpLocks/>
            </p:cNvGrpSpPr>
            <p:nvPr/>
          </p:nvGrpSpPr>
          <p:grpSpPr bwMode="auto">
            <a:xfrm>
              <a:off x="113" y="417"/>
              <a:ext cx="369" cy="88"/>
              <a:chOff x="113" y="404"/>
              <a:chExt cx="369" cy="88"/>
            </a:xfrm>
          </p:grpSpPr>
          <p:sp>
            <p:nvSpPr>
              <p:cNvPr id="47" name="Rectangle 19">
                <a:extLst>
                  <a:ext uri="{FF2B5EF4-FFF2-40B4-BE49-F238E27FC236}">
                    <a16:creationId xmlns="" xmlns:a16="http://schemas.microsoft.com/office/drawing/2014/main" id="{FCC69B15-D7FB-4E28-A4B9-DE88B7796281}"/>
                  </a:ext>
                </a:extLst>
              </p:cNvPr>
              <p:cNvSpPr>
                <a:spLocks noChangeArrowheads="1"/>
              </p:cNvSpPr>
              <p:nvPr/>
            </p:nvSpPr>
            <p:spPr bwMode="auto">
              <a:xfrm>
                <a:off x="115" y="445"/>
                <a:ext cx="356" cy="7"/>
              </a:xfrm>
              <a:prstGeom prst="rect">
                <a:avLst/>
              </a:prstGeom>
              <a:solidFill>
                <a:srgbClr val="FFFFFF"/>
              </a:solidFill>
              <a:ln w="9525">
                <a:noFill/>
                <a:miter lim="800000"/>
                <a:headEnd/>
                <a:tailEnd/>
              </a:ln>
            </p:spPr>
            <p:txBody>
              <a:bodyPr/>
              <a:lstStyle/>
              <a:p>
                <a:endParaRPr lang="en-GB"/>
              </a:p>
            </p:txBody>
          </p:sp>
          <p:sp>
            <p:nvSpPr>
              <p:cNvPr id="48" name="Rectangle 20">
                <a:extLst>
                  <a:ext uri="{FF2B5EF4-FFF2-40B4-BE49-F238E27FC236}">
                    <a16:creationId xmlns="" xmlns:a16="http://schemas.microsoft.com/office/drawing/2014/main" id="{AEFA0B7F-930C-4027-B270-5E71D0038D5A}"/>
                  </a:ext>
                </a:extLst>
              </p:cNvPr>
              <p:cNvSpPr>
                <a:spLocks noChangeArrowheads="1"/>
              </p:cNvSpPr>
              <p:nvPr/>
            </p:nvSpPr>
            <p:spPr bwMode="auto">
              <a:xfrm>
                <a:off x="114" y="440"/>
                <a:ext cx="6" cy="16"/>
              </a:xfrm>
              <a:prstGeom prst="rect">
                <a:avLst/>
              </a:prstGeom>
              <a:solidFill>
                <a:srgbClr val="FFFFFF"/>
              </a:solidFill>
              <a:ln w="9525">
                <a:noFill/>
                <a:miter lim="800000"/>
                <a:headEnd/>
                <a:tailEnd/>
              </a:ln>
            </p:spPr>
            <p:txBody>
              <a:bodyPr/>
              <a:lstStyle/>
              <a:p>
                <a:endParaRPr lang="en-GB"/>
              </a:p>
            </p:txBody>
          </p:sp>
          <p:sp>
            <p:nvSpPr>
              <p:cNvPr id="49" name="Rectangle 21">
                <a:extLst>
                  <a:ext uri="{FF2B5EF4-FFF2-40B4-BE49-F238E27FC236}">
                    <a16:creationId xmlns="" xmlns:a16="http://schemas.microsoft.com/office/drawing/2014/main" id="{72ED48A4-3A51-4806-9C0A-C607787B20C9}"/>
                  </a:ext>
                </a:extLst>
              </p:cNvPr>
              <p:cNvSpPr>
                <a:spLocks noChangeArrowheads="1"/>
              </p:cNvSpPr>
              <p:nvPr/>
            </p:nvSpPr>
            <p:spPr bwMode="auto">
              <a:xfrm>
                <a:off x="113" y="404"/>
                <a:ext cx="8" cy="36"/>
              </a:xfrm>
              <a:prstGeom prst="rect">
                <a:avLst/>
              </a:prstGeom>
              <a:solidFill>
                <a:srgbClr val="FFFFFF"/>
              </a:solidFill>
              <a:ln w="9525">
                <a:noFill/>
                <a:miter lim="800000"/>
                <a:headEnd/>
                <a:tailEnd/>
              </a:ln>
            </p:spPr>
            <p:txBody>
              <a:bodyPr/>
              <a:lstStyle/>
              <a:p>
                <a:endParaRPr lang="en-GB"/>
              </a:p>
            </p:txBody>
          </p:sp>
          <p:sp>
            <p:nvSpPr>
              <p:cNvPr id="50" name="Rectangle 22">
                <a:extLst>
                  <a:ext uri="{FF2B5EF4-FFF2-40B4-BE49-F238E27FC236}">
                    <a16:creationId xmlns="" xmlns:a16="http://schemas.microsoft.com/office/drawing/2014/main" id="{C453E89D-B86D-4B56-B52A-78975AC34C18}"/>
                  </a:ext>
                </a:extLst>
              </p:cNvPr>
              <p:cNvSpPr>
                <a:spLocks noChangeArrowheads="1"/>
              </p:cNvSpPr>
              <p:nvPr/>
            </p:nvSpPr>
            <p:spPr bwMode="auto">
              <a:xfrm>
                <a:off x="113" y="456"/>
                <a:ext cx="9" cy="36"/>
              </a:xfrm>
              <a:prstGeom prst="rect">
                <a:avLst/>
              </a:prstGeom>
              <a:solidFill>
                <a:srgbClr val="FFFFFF"/>
              </a:solidFill>
              <a:ln w="9525">
                <a:noFill/>
                <a:miter lim="800000"/>
                <a:headEnd/>
                <a:tailEnd/>
              </a:ln>
            </p:spPr>
            <p:txBody>
              <a:bodyPr/>
              <a:lstStyle/>
              <a:p>
                <a:endParaRPr lang="en-GB"/>
              </a:p>
            </p:txBody>
          </p:sp>
          <p:sp>
            <p:nvSpPr>
              <p:cNvPr id="51" name="Rectangle 23">
                <a:extLst>
                  <a:ext uri="{FF2B5EF4-FFF2-40B4-BE49-F238E27FC236}">
                    <a16:creationId xmlns="" xmlns:a16="http://schemas.microsoft.com/office/drawing/2014/main" id="{B0557A43-0010-4A9D-B9D9-0F8CF1C8137E}"/>
                  </a:ext>
                </a:extLst>
              </p:cNvPr>
              <p:cNvSpPr>
                <a:spLocks noChangeArrowheads="1"/>
              </p:cNvSpPr>
              <p:nvPr/>
            </p:nvSpPr>
            <p:spPr bwMode="auto">
              <a:xfrm>
                <a:off x="470" y="444"/>
                <a:ext cx="12" cy="9"/>
              </a:xfrm>
              <a:prstGeom prst="rect">
                <a:avLst/>
              </a:prstGeom>
              <a:solidFill>
                <a:srgbClr val="FFFFFF"/>
              </a:solidFill>
              <a:ln w="9525">
                <a:noFill/>
                <a:miter lim="800000"/>
                <a:headEnd/>
                <a:tailEnd/>
              </a:ln>
            </p:spPr>
            <p:txBody>
              <a:bodyPr/>
              <a:lstStyle/>
              <a:p>
                <a:endParaRPr lang="en-GB"/>
              </a:p>
            </p:txBody>
          </p:sp>
          <p:grpSp>
            <p:nvGrpSpPr>
              <p:cNvPr id="52" name="Group 24">
                <a:extLst>
                  <a:ext uri="{FF2B5EF4-FFF2-40B4-BE49-F238E27FC236}">
                    <a16:creationId xmlns="" xmlns:a16="http://schemas.microsoft.com/office/drawing/2014/main" id="{11F01352-87E5-4243-B80D-2B2663DBBB7E}"/>
                  </a:ext>
                </a:extLst>
              </p:cNvPr>
              <p:cNvGrpSpPr>
                <a:grpSpLocks/>
              </p:cNvGrpSpPr>
              <p:nvPr/>
            </p:nvGrpSpPr>
            <p:grpSpPr bwMode="auto">
              <a:xfrm>
                <a:off x="434" y="404"/>
                <a:ext cx="39" cy="41"/>
                <a:chOff x="826" y="101"/>
                <a:chExt cx="87" cy="87"/>
              </a:xfrm>
            </p:grpSpPr>
            <p:sp>
              <p:nvSpPr>
                <p:cNvPr id="53" name="Rectangle 25">
                  <a:extLst>
                    <a:ext uri="{FF2B5EF4-FFF2-40B4-BE49-F238E27FC236}">
                      <a16:creationId xmlns="" xmlns:a16="http://schemas.microsoft.com/office/drawing/2014/main" id="{7664E71C-079A-4A02-8238-A36D5F5C2585}"/>
                    </a:ext>
                  </a:extLst>
                </p:cNvPr>
                <p:cNvSpPr>
                  <a:spLocks noChangeArrowheads="1"/>
                </p:cNvSpPr>
                <p:nvPr/>
              </p:nvSpPr>
              <p:spPr bwMode="auto">
                <a:xfrm rot="2272499">
                  <a:off x="826" y="101"/>
                  <a:ext cx="87" cy="14"/>
                </a:xfrm>
                <a:prstGeom prst="rect">
                  <a:avLst/>
                </a:prstGeom>
                <a:solidFill>
                  <a:srgbClr val="FFFFFF"/>
                </a:solidFill>
                <a:ln w="9525">
                  <a:solidFill>
                    <a:srgbClr val="969696"/>
                  </a:solidFill>
                  <a:miter lim="800000"/>
                  <a:headEnd/>
                  <a:tailEnd/>
                </a:ln>
              </p:spPr>
              <p:txBody>
                <a:bodyPr/>
                <a:lstStyle/>
                <a:p>
                  <a:endParaRPr lang="en-GB"/>
                </a:p>
              </p:txBody>
            </p:sp>
            <p:sp>
              <p:nvSpPr>
                <p:cNvPr id="54" name="Rectangle 26">
                  <a:extLst>
                    <a:ext uri="{FF2B5EF4-FFF2-40B4-BE49-F238E27FC236}">
                      <a16:creationId xmlns="" xmlns:a16="http://schemas.microsoft.com/office/drawing/2014/main" id="{8AF103CF-68DD-47FC-9263-6ED9AB17C0E9}"/>
                    </a:ext>
                  </a:extLst>
                </p:cNvPr>
                <p:cNvSpPr>
                  <a:spLocks noChangeArrowheads="1"/>
                </p:cNvSpPr>
                <p:nvPr/>
              </p:nvSpPr>
              <p:spPr bwMode="auto">
                <a:xfrm rot="1541288">
                  <a:off x="885" y="125"/>
                  <a:ext cx="13" cy="45"/>
                </a:xfrm>
                <a:prstGeom prst="rect">
                  <a:avLst/>
                </a:prstGeom>
                <a:solidFill>
                  <a:srgbClr val="FFFFFF"/>
                </a:solidFill>
                <a:ln w="9525" algn="ctr">
                  <a:noFill/>
                  <a:miter lim="800000"/>
                  <a:headEnd/>
                  <a:tailEnd/>
                </a:ln>
                <a:effectLst/>
              </p:spPr>
              <p:txBody>
                <a:bodyPr/>
                <a:lstStyle/>
                <a:p>
                  <a:endParaRPr lang="en-GB"/>
                </a:p>
              </p:txBody>
            </p:sp>
            <p:sp>
              <p:nvSpPr>
                <p:cNvPr id="55" name="Rectangle 27">
                  <a:extLst>
                    <a:ext uri="{FF2B5EF4-FFF2-40B4-BE49-F238E27FC236}">
                      <a16:creationId xmlns="" xmlns:a16="http://schemas.microsoft.com/office/drawing/2014/main" id="{78FB5D65-4456-426A-802A-7175CB02B438}"/>
                    </a:ext>
                  </a:extLst>
                </p:cNvPr>
                <p:cNvSpPr>
                  <a:spLocks noChangeArrowheads="1"/>
                </p:cNvSpPr>
                <p:nvPr/>
              </p:nvSpPr>
              <p:spPr bwMode="auto">
                <a:xfrm>
                  <a:off x="877" y="161"/>
                  <a:ext cx="13" cy="27"/>
                </a:xfrm>
                <a:prstGeom prst="rect">
                  <a:avLst/>
                </a:prstGeom>
                <a:solidFill>
                  <a:srgbClr val="FFFFFF"/>
                </a:solidFill>
                <a:ln w="9525" algn="ctr">
                  <a:noFill/>
                  <a:miter lim="800000"/>
                  <a:headEnd/>
                  <a:tailEnd/>
                </a:ln>
                <a:effectLst/>
              </p:spPr>
              <p:txBody>
                <a:bodyPr/>
                <a:lstStyle/>
                <a:p>
                  <a:endParaRPr lang="en-GB"/>
                </a:p>
              </p:txBody>
            </p:sp>
          </p:grpSp>
        </p:grpSp>
      </p:grpSp>
      <p:sp>
        <p:nvSpPr>
          <p:cNvPr id="56" name="Rectangle 28">
            <a:extLst>
              <a:ext uri="{FF2B5EF4-FFF2-40B4-BE49-F238E27FC236}">
                <a16:creationId xmlns="" xmlns:a16="http://schemas.microsoft.com/office/drawing/2014/main" id="{9A4E2642-EAFA-4612-B521-A03E569E3FE9}"/>
              </a:ext>
            </a:extLst>
          </p:cNvPr>
          <p:cNvSpPr>
            <a:spLocks noChangeArrowheads="1"/>
          </p:cNvSpPr>
          <p:nvPr/>
        </p:nvSpPr>
        <p:spPr bwMode="auto">
          <a:xfrm>
            <a:off x="457200" y="1090234"/>
            <a:ext cx="8229600" cy="401887"/>
          </a:xfrm>
          <a:prstGeom prst="rect">
            <a:avLst/>
          </a:prstGeom>
          <a:noFill/>
          <a:ln w="9525">
            <a:noFill/>
            <a:miter lim="800000"/>
            <a:headEnd/>
            <a:tailEnd/>
          </a:ln>
          <a:effectLst/>
        </p:spPr>
        <p:txBody>
          <a:bodyPr/>
          <a:lstStyle/>
          <a:p>
            <a:pPr marL="342900" indent="-342900">
              <a:spcBef>
                <a:spcPct val="20000"/>
              </a:spcBef>
              <a:buFontTx/>
              <a:buChar char="•"/>
            </a:pPr>
            <a:r>
              <a:rPr lang="en-GB" sz="2000" dirty="0">
                <a:latin typeface="Arial Narrow" panose="020B0606020202030204" pitchFamily="34" charset="0"/>
              </a:rPr>
              <a:t>What standard of straps is required?</a:t>
            </a:r>
          </a:p>
          <a:p>
            <a:pPr>
              <a:spcBef>
                <a:spcPct val="20000"/>
              </a:spcBef>
            </a:pPr>
            <a:endParaRPr lang="en-GB" sz="2000" dirty="0"/>
          </a:p>
        </p:txBody>
      </p:sp>
      <p:pic>
        <p:nvPicPr>
          <p:cNvPr id="57" name="Picture 29">
            <a:extLst>
              <a:ext uri="{FF2B5EF4-FFF2-40B4-BE49-F238E27FC236}">
                <a16:creationId xmlns="" xmlns:a16="http://schemas.microsoft.com/office/drawing/2014/main" id="{47E9A9AB-4294-40D2-B8BB-B37E86DB3D3F}"/>
              </a:ext>
            </a:extLst>
          </p:cNvPr>
          <p:cNvPicPr>
            <a:picLocks noChangeAspect="1" noChangeArrowheads="1"/>
          </p:cNvPicPr>
          <p:nvPr/>
        </p:nvPicPr>
        <p:blipFill>
          <a:blip r:embed="rId9" cstate="print"/>
          <a:srcRect/>
          <a:stretch>
            <a:fillRect/>
          </a:stretch>
        </p:blipFill>
        <p:spPr bwMode="auto">
          <a:xfrm>
            <a:off x="4753686" y="2168110"/>
            <a:ext cx="2043113" cy="2580104"/>
          </a:xfrm>
          <a:prstGeom prst="rect">
            <a:avLst/>
          </a:prstGeom>
          <a:noFill/>
          <a:ln w="9525">
            <a:noFill/>
            <a:miter lim="800000"/>
            <a:headEnd/>
            <a:tailEnd/>
          </a:ln>
          <a:effectLst/>
        </p:spPr>
      </p:pic>
      <p:sp>
        <p:nvSpPr>
          <p:cNvPr id="58" name="Rectangle 30">
            <a:extLst>
              <a:ext uri="{FF2B5EF4-FFF2-40B4-BE49-F238E27FC236}">
                <a16:creationId xmlns="" xmlns:a16="http://schemas.microsoft.com/office/drawing/2014/main" id="{A33A0682-FE5F-4620-A8CB-FC2DD80D7DBA}"/>
              </a:ext>
            </a:extLst>
          </p:cNvPr>
          <p:cNvSpPr>
            <a:spLocks noChangeArrowheads="1"/>
          </p:cNvSpPr>
          <p:nvPr/>
        </p:nvSpPr>
        <p:spPr bwMode="auto">
          <a:xfrm>
            <a:off x="468312" y="2571750"/>
            <a:ext cx="3382963" cy="1477328"/>
          </a:xfrm>
          <a:prstGeom prst="rect">
            <a:avLst/>
          </a:prstGeom>
          <a:noFill/>
          <a:ln w="9525">
            <a:noFill/>
            <a:miter lim="800000"/>
            <a:headEnd/>
            <a:tailEnd/>
          </a:ln>
          <a:effectLst/>
        </p:spPr>
        <p:txBody>
          <a:bodyPr wrap="square">
            <a:spAutoFit/>
          </a:bodyPr>
          <a:lstStyle/>
          <a:p>
            <a:pPr>
              <a:buFontTx/>
              <a:buChar char="•"/>
            </a:pPr>
            <a:r>
              <a:rPr lang="en-GB" dirty="0">
                <a:solidFill>
                  <a:srgbClr val="0033CC"/>
                </a:solidFill>
              </a:rPr>
              <a:t> </a:t>
            </a:r>
            <a:r>
              <a:rPr lang="en-GB" dirty="0">
                <a:solidFill>
                  <a:srgbClr val="0033CC"/>
                </a:solidFill>
                <a:latin typeface="Arial Narrow" panose="020B0606020202030204" pitchFamily="34" charset="0"/>
              </a:rPr>
              <a:t>Have a Label </a:t>
            </a:r>
          </a:p>
          <a:p>
            <a:pPr>
              <a:buFontTx/>
              <a:buChar char="•"/>
            </a:pPr>
            <a:r>
              <a:rPr lang="en-GB" dirty="0">
                <a:solidFill>
                  <a:srgbClr val="0033CC"/>
                </a:solidFill>
                <a:latin typeface="Arial Narrow" panose="020B0606020202030204" pitchFamily="34" charset="0"/>
              </a:rPr>
              <a:t> Comply with EN12195 –2</a:t>
            </a:r>
          </a:p>
          <a:p>
            <a:pPr>
              <a:buFontTx/>
              <a:buChar char="•"/>
            </a:pPr>
            <a:r>
              <a:rPr lang="en-GB" dirty="0">
                <a:solidFill>
                  <a:srgbClr val="0033CC"/>
                </a:solidFill>
                <a:latin typeface="Arial Narrow" panose="020B0606020202030204" pitchFamily="34" charset="0"/>
              </a:rPr>
              <a:t> Minimum lashing capacity of LC2000daN </a:t>
            </a:r>
          </a:p>
          <a:p>
            <a:pPr>
              <a:buFontTx/>
              <a:buChar char="•"/>
            </a:pPr>
            <a:r>
              <a:rPr lang="en-GB" dirty="0">
                <a:solidFill>
                  <a:srgbClr val="0033CC"/>
                </a:solidFill>
                <a:latin typeface="Arial Narrow" panose="020B0606020202030204" pitchFamily="34" charset="0"/>
              </a:rPr>
              <a:t> Be in good condition.</a:t>
            </a:r>
          </a:p>
        </p:txBody>
      </p:sp>
      <p:sp>
        <p:nvSpPr>
          <p:cNvPr id="59" name="Rectangle 31">
            <a:extLst>
              <a:ext uri="{FF2B5EF4-FFF2-40B4-BE49-F238E27FC236}">
                <a16:creationId xmlns="" xmlns:a16="http://schemas.microsoft.com/office/drawing/2014/main" id="{09DA1EE8-04D9-43B2-BCF8-BE6BC0496087}"/>
              </a:ext>
            </a:extLst>
          </p:cNvPr>
          <p:cNvSpPr>
            <a:spLocks noChangeArrowheads="1"/>
          </p:cNvSpPr>
          <p:nvPr/>
        </p:nvSpPr>
        <p:spPr bwMode="auto">
          <a:xfrm>
            <a:off x="1398587" y="1633725"/>
            <a:ext cx="8229600" cy="421882"/>
          </a:xfrm>
          <a:prstGeom prst="rect">
            <a:avLst/>
          </a:prstGeom>
          <a:noFill/>
          <a:ln w="9525">
            <a:noFill/>
            <a:miter lim="800000"/>
            <a:headEnd/>
            <a:tailEnd/>
          </a:ln>
          <a:effectLst/>
        </p:spPr>
        <p:txBody>
          <a:bodyPr/>
          <a:lstStyle/>
          <a:p>
            <a:pPr marL="342900" indent="-342900">
              <a:spcBef>
                <a:spcPct val="20000"/>
              </a:spcBef>
              <a:buFontTx/>
              <a:buChar char="•"/>
            </a:pPr>
            <a:r>
              <a:rPr lang="en-GB" sz="2000" dirty="0">
                <a:latin typeface="Arial Narrow" panose="020B0606020202030204" pitchFamily="34" charset="0"/>
              </a:rPr>
              <a:t>What are the 3 key things to remember before you exit your tractor unit?</a:t>
            </a:r>
          </a:p>
          <a:p>
            <a:pPr>
              <a:spcBef>
                <a:spcPct val="20000"/>
              </a:spcBef>
            </a:pPr>
            <a:endParaRPr lang="en-GB" sz="2000" dirty="0"/>
          </a:p>
        </p:txBody>
      </p:sp>
      <p:pic>
        <p:nvPicPr>
          <p:cNvPr id="60" name="Picture 32">
            <a:extLst>
              <a:ext uri="{FF2B5EF4-FFF2-40B4-BE49-F238E27FC236}">
                <a16:creationId xmlns="" xmlns:a16="http://schemas.microsoft.com/office/drawing/2014/main" id="{DD249E6F-F444-40A4-A85C-B630F4AFA99A}"/>
              </a:ext>
            </a:extLst>
          </p:cNvPr>
          <p:cNvPicPr>
            <a:picLocks noChangeAspect="1" noChangeArrowheads="1"/>
          </p:cNvPicPr>
          <p:nvPr/>
        </p:nvPicPr>
        <p:blipFill>
          <a:blip r:embed="rId10" cstate="print"/>
          <a:srcRect/>
          <a:stretch>
            <a:fillRect/>
          </a:stretch>
        </p:blipFill>
        <p:spPr bwMode="auto">
          <a:xfrm>
            <a:off x="1116013" y="3194051"/>
            <a:ext cx="6440487" cy="784766"/>
          </a:xfrm>
          <a:prstGeom prst="rect">
            <a:avLst/>
          </a:prstGeom>
          <a:noFill/>
          <a:ln w="9525">
            <a:noFill/>
            <a:miter lim="800000"/>
            <a:headEnd/>
            <a:tailEnd/>
          </a:ln>
        </p:spPr>
      </p:pic>
    </p:spTree>
    <p:extLst>
      <p:ext uri="{BB962C8B-B14F-4D97-AF65-F5344CB8AC3E}">
        <p14:creationId xmlns:p14="http://schemas.microsoft.com/office/powerpoint/2010/main" val="367418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dissolve">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dissolve">
                                      <p:cBhvr>
                                        <p:cTn id="12" dur="500"/>
                                        <p:tgtEl>
                                          <p:spTgt spid="39"/>
                                        </p:tgtEl>
                                      </p:cBhvr>
                                    </p:animEffect>
                                  </p:childTnLst>
                                </p:cTn>
                              </p:par>
                              <p:par>
                                <p:cTn id="13" presetID="9"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dissolve">
                                      <p:cBhvr>
                                        <p:cTn id="15" dur="500"/>
                                        <p:tgtEl>
                                          <p:spTgt spid="36"/>
                                        </p:tgtEl>
                                      </p:cBhvr>
                                    </p:animEffect>
                                  </p:childTnLst>
                                </p:cTn>
                              </p:par>
                              <p:par>
                                <p:cTn id="16" presetID="9"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dissolve">
                                      <p:cBhvr>
                                        <p:cTn id="18" dur="500"/>
                                        <p:tgtEl>
                                          <p:spTgt spid="35"/>
                                        </p:tgtEl>
                                      </p:cBhvr>
                                    </p:animEffect>
                                  </p:childTnLst>
                                </p:cTn>
                              </p:par>
                              <p:par>
                                <p:cTn id="19" presetID="9"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dissolve">
                                      <p:cBhvr>
                                        <p:cTn id="21" dur="500"/>
                                        <p:tgtEl>
                                          <p:spTgt spid="38"/>
                                        </p:tgtEl>
                                      </p:cBhvr>
                                    </p:animEffect>
                                  </p:childTnLst>
                                </p:cTn>
                              </p:par>
                              <p:par>
                                <p:cTn id="22" presetID="9"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dissolve">
                                      <p:cBhvr>
                                        <p:cTn id="24" dur="500"/>
                                        <p:tgtEl>
                                          <p:spTgt spid="37"/>
                                        </p:tgtEl>
                                      </p:cBhvr>
                                    </p:animEffect>
                                  </p:childTnLst>
                                </p:cTn>
                              </p:par>
                              <p:par>
                                <p:cTn id="25" presetID="9"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dissolve">
                                      <p:cBhvr>
                                        <p:cTn id="27" dur="500"/>
                                        <p:tgtEl>
                                          <p:spTgt spid="41"/>
                                        </p:tgtEl>
                                      </p:cBhvr>
                                    </p:animEffect>
                                  </p:childTnLst>
                                </p:cTn>
                              </p:par>
                              <p:par>
                                <p:cTn id="28" presetID="9" presetClass="entr" presetSubtype="0"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dissolve">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1" nodeType="clickEffect">
                                  <p:stCondLst>
                                    <p:cond delay="0"/>
                                  </p:stCondLst>
                                  <p:childTnLst>
                                    <p:animEffect transition="out" filter="dissolve">
                                      <p:cBhvr>
                                        <p:cTn id="34" dur="500"/>
                                        <p:tgtEl>
                                          <p:spTgt spid="34">
                                            <p:txEl>
                                              <p:pRg st="0" end="0"/>
                                            </p:txEl>
                                          </p:spTgt>
                                        </p:tgtEl>
                                      </p:cBhvr>
                                    </p:animEffect>
                                    <p:set>
                                      <p:cBhvr>
                                        <p:cTn id="35" dur="1" fill="hold">
                                          <p:stCondLst>
                                            <p:cond delay="499"/>
                                          </p:stCondLst>
                                        </p:cTn>
                                        <p:tgtEl>
                                          <p:spTgt spid="34">
                                            <p:txEl>
                                              <p:pRg st="0" end="0"/>
                                            </p:txEl>
                                          </p:spTgt>
                                        </p:tgtEl>
                                        <p:attrNameLst>
                                          <p:attrName>style.visibility</p:attrName>
                                        </p:attrNameLst>
                                      </p:cBhvr>
                                      <p:to>
                                        <p:strVal val="hidden"/>
                                      </p:to>
                                    </p:set>
                                  </p:childTnLst>
                                </p:cTn>
                              </p:par>
                              <p:par>
                                <p:cTn id="36" presetID="9" presetClass="exit" presetSubtype="0" fill="hold" nodeType="withEffect">
                                  <p:stCondLst>
                                    <p:cond delay="0"/>
                                  </p:stCondLst>
                                  <p:childTnLst>
                                    <p:animEffect transition="out" filter="dissolve">
                                      <p:cBhvr>
                                        <p:cTn id="37" dur="500"/>
                                        <p:tgtEl>
                                          <p:spTgt spid="39"/>
                                        </p:tgtEl>
                                      </p:cBhvr>
                                    </p:animEffect>
                                    <p:set>
                                      <p:cBhvr>
                                        <p:cTn id="38" dur="1" fill="hold">
                                          <p:stCondLst>
                                            <p:cond delay="499"/>
                                          </p:stCondLst>
                                        </p:cTn>
                                        <p:tgtEl>
                                          <p:spTgt spid="39"/>
                                        </p:tgtEl>
                                        <p:attrNameLst>
                                          <p:attrName>style.visibility</p:attrName>
                                        </p:attrNameLst>
                                      </p:cBhvr>
                                      <p:to>
                                        <p:strVal val="hidden"/>
                                      </p:to>
                                    </p:set>
                                  </p:childTnLst>
                                </p:cTn>
                              </p:par>
                              <p:par>
                                <p:cTn id="39" presetID="9" presetClass="exit" presetSubtype="0" fill="hold" nodeType="withEffect">
                                  <p:stCondLst>
                                    <p:cond delay="0"/>
                                  </p:stCondLst>
                                  <p:childTnLst>
                                    <p:animEffect transition="out" filter="dissolve">
                                      <p:cBhvr>
                                        <p:cTn id="40" dur="500"/>
                                        <p:tgtEl>
                                          <p:spTgt spid="36"/>
                                        </p:tgtEl>
                                      </p:cBhvr>
                                    </p:animEffect>
                                    <p:set>
                                      <p:cBhvr>
                                        <p:cTn id="41" dur="1" fill="hold">
                                          <p:stCondLst>
                                            <p:cond delay="499"/>
                                          </p:stCondLst>
                                        </p:cTn>
                                        <p:tgtEl>
                                          <p:spTgt spid="36"/>
                                        </p:tgtEl>
                                        <p:attrNameLst>
                                          <p:attrName>style.visibility</p:attrName>
                                        </p:attrNameLst>
                                      </p:cBhvr>
                                      <p:to>
                                        <p:strVal val="hidden"/>
                                      </p:to>
                                    </p:set>
                                  </p:childTnLst>
                                </p:cTn>
                              </p:par>
                              <p:par>
                                <p:cTn id="42" presetID="9" presetClass="exit" presetSubtype="0" fill="hold" nodeType="withEffect">
                                  <p:stCondLst>
                                    <p:cond delay="0"/>
                                  </p:stCondLst>
                                  <p:childTnLst>
                                    <p:animEffect transition="out" filter="dissolve">
                                      <p:cBhvr>
                                        <p:cTn id="43" dur="500"/>
                                        <p:tgtEl>
                                          <p:spTgt spid="35"/>
                                        </p:tgtEl>
                                      </p:cBhvr>
                                    </p:animEffect>
                                    <p:set>
                                      <p:cBhvr>
                                        <p:cTn id="44" dur="1" fill="hold">
                                          <p:stCondLst>
                                            <p:cond delay="499"/>
                                          </p:stCondLst>
                                        </p:cTn>
                                        <p:tgtEl>
                                          <p:spTgt spid="35"/>
                                        </p:tgtEl>
                                        <p:attrNameLst>
                                          <p:attrName>style.visibility</p:attrName>
                                        </p:attrNameLst>
                                      </p:cBhvr>
                                      <p:to>
                                        <p:strVal val="hidden"/>
                                      </p:to>
                                    </p:set>
                                  </p:childTnLst>
                                </p:cTn>
                              </p:par>
                              <p:par>
                                <p:cTn id="45" presetID="9" presetClass="exit" presetSubtype="0" fill="hold" nodeType="withEffect">
                                  <p:stCondLst>
                                    <p:cond delay="0"/>
                                  </p:stCondLst>
                                  <p:childTnLst>
                                    <p:animEffect transition="out" filter="dissolve">
                                      <p:cBhvr>
                                        <p:cTn id="46" dur="500"/>
                                        <p:tgtEl>
                                          <p:spTgt spid="38"/>
                                        </p:tgtEl>
                                      </p:cBhvr>
                                    </p:animEffect>
                                    <p:set>
                                      <p:cBhvr>
                                        <p:cTn id="47" dur="1" fill="hold">
                                          <p:stCondLst>
                                            <p:cond delay="499"/>
                                          </p:stCondLst>
                                        </p:cTn>
                                        <p:tgtEl>
                                          <p:spTgt spid="38"/>
                                        </p:tgtEl>
                                        <p:attrNameLst>
                                          <p:attrName>style.visibility</p:attrName>
                                        </p:attrNameLst>
                                      </p:cBhvr>
                                      <p:to>
                                        <p:strVal val="hidden"/>
                                      </p:to>
                                    </p:set>
                                  </p:childTnLst>
                                </p:cTn>
                              </p:par>
                              <p:par>
                                <p:cTn id="48" presetID="9" presetClass="exit" presetSubtype="0" fill="hold" nodeType="withEffect">
                                  <p:stCondLst>
                                    <p:cond delay="0"/>
                                  </p:stCondLst>
                                  <p:childTnLst>
                                    <p:animEffect transition="out" filter="dissolve">
                                      <p:cBhvr>
                                        <p:cTn id="49" dur="500"/>
                                        <p:tgtEl>
                                          <p:spTgt spid="37"/>
                                        </p:tgtEl>
                                      </p:cBhvr>
                                    </p:animEffect>
                                    <p:set>
                                      <p:cBhvr>
                                        <p:cTn id="50" dur="1" fill="hold">
                                          <p:stCondLst>
                                            <p:cond delay="499"/>
                                          </p:stCondLst>
                                        </p:cTn>
                                        <p:tgtEl>
                                          <p:spTgt spid="37"/>
                                        </p:tgtEl>
                                        <p:attrNameLst>
                                          <p:attrName>style.visibility</p:attrName>
                                        </p:attrNameLst>
                                      </p:cBhvr>
                                      <p:to>
                                        <p:strVal val="hidden"/>
                                      </p:to>
                                    </p:set>
                                  </p:childTnLst>
                                </p:cTn>
                              </p:par>
                              <p:par>
                                <p:cTn id="51" presetID="9" presetClass="exit" presetSubtype="0" fill="hold" nodeType="withEffect">
                                  <p:stCondLst>
                                    <p:cond delay="0"/>
                                  </p:stCondLst>
                                  <p:childTnLst>
                                    <p:animEffect transition="out" filter="dissolve">
                                      <p:cBhvr>
                                        <p:cTn id="52" dur="500"/>
                                        <p:tgtEl>
                                          <p:spTgt spid="41"/>
                                        </p:tgtEl>
                                      </p:cBhvr>
                                    </p:animEffect>
                                    <p:set>
                                      <p:cBhvr>
                                        <p:cTn id="53" dur="1" fill="hold">
                                          <p:stCondLst>
                                            <p:cond delay="499"/>
                                          </p:stCondLst>
                                        </p:cTn>
                                        <p:tgtEl>
                                          <p:spTgt spid="41"/>
                                        </p:tgtEl>
                                        <p:attrNameLst>
                                          <p:attrName>style.visibility</p:attrName>
                                        </p:attrNameLst>
                                      </p:cBhvr>
                                      <p:to>
                                        <p:strVal val="hidden"/>
                                      </p:to>
                                    </p:set>
                                  </p:childTnLst>
                                </p:cTn>
                              </p:par>
                              <p:par>
                                <p:cTn id="54" presetID="9" presetClass="exit" presetSubtype="0" fill="hold" nodeType="withEffect">
                                  <p:stCondLst>
                                    <p:cond delay="0"/>
                                  </p:stCondLst>
                                  <p:childTnLst>
                                    <p:animEffect transition="out" filter="dissolve">
                                      <p:cBhvr>
                                        <p:cTn id="55" dur="500"/>
                                        <p:tgtEl>
                                          <p:spTgt spid="40"/>
                                        </p:tgtEl>
                                      </p:cBhvr>
                                    </p:animEffect>
                                    <p:set>
                                      <p:cBhvr>
                                        <p:cTn id="56" dur="1" fill="hold">
                                          <p:stCondLst>
                                            <p:cond delay="499"/>
                                          </p:stCondLst>
                                        </p:cTn>
                                        <p:tgtEl>
                                          <p:spTgt spid="4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42">
                                            <p:txEl>
                                              <p:pRg st="0" end="0"/>
                                            </p:txEl>
                                          </p:spTgt>
                                        </p:tgtEl>
                                        <p:attrNameLst>
                                          <p:attrName>style.visibility</p:attrName>
                                        </p:attrNameLst>
                                      </p:cBhvr>
                                      <p:to>
                                        <p:strVal val="visible"/>
                                      </p:to>
                                    </p:set>
                                    <p:animEffect transition="in" filter="dissolve">
                                      <p:cBhvr>
                                        <p:cTn id="61" dur="500"/>
                                        <p:tgtEl>
                                          <p:spTgt spid="42">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dissolve">
                                      <p:cBhvr>
                                        <p:cTn id="66" dur="500"/>
                                        <p:tgtEl>
                                          <p:spTgt spid="43"/>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xit" presetSubtype="0" fill="hold" grpId="1" nodeType="clickEffect">
                                  <p:stCondLst>
                                    <p:cond delay="0"/>
                                  </p:stCondLst>
                                  <p:childTnLst>
                                    <p:animEffect transition="out" filter="dissolve">
                                      <p:cBhvr>
                                        <p:cTn id="70" dur="500"/>
                                        <p:tgtEl>
                                          <p:spTgt spid="42">
                                            <p:txEl>
                                              <p:pRg st="0" end="0"/>
                                            </p:txEl>
                                          </p:spTgt>
                                        </p:tgtEl>
                                      </p:cBhvr>
                                    </p:animEffect>
                                    <p:set>
                                      <p:cBhvr>
                                        <p:cTn id="71" dur="1" fill="hold">
                                          <p:stCondLst>
                                            <p:cond delay="499"/>
                                          </p:stCondLst>
                                        </p:cTn>
                                        <p:tgtEl>
                                          <p:spTgt spid="42">
                                            <p:txEl>
                                              <p:pRg st="0" end="0"/>
                                            </p:txEl>
                                          </p:spTgt>
                                        </p:tgtEl>
                                        <p:attrNameLst>
                                          <p:attrName>style.visibility</p:attrName>
                                        </p:attrNameLst>
                                      </p:cBhvr>
                                      <p:to>
                                        <p:strVal val="hidden"/>
                                      </p:to>
                                    </p:set>
                                  </p:childTnLst>
                                </p:cTn>
                              </p:par>
                              <p:par>
                                <p:cTn id="72" presetID="9" presetClass="exit" presetSubtype="0" fill="hold" nodeType="withEffect">
                                  <p:stCondLst>
                                    <p:cond delay="0"/>
                                  </p:stCondLst>
                                  <p:childTnLst>
                                    <p:animEffect transition="out" filter="dissolve">
                                      <p:cBhvr>
                                        <p:cTn id="73" dur="500"/>
                                        <p:tgtEl>
                                          <p:spTgt spid="43"/>
                                        </p:tgtEl>
                                      </p:cBhvr>
                                    </p:animEffect>
                                    <p:set>
                                      <p:cBhvr>
                                        <p:cTn id="74" dur="1" fill="hold">
                                          <p:stCondLst>
                                            <p:cond delay="499"/>
                                          </p:stCondLst>
                                        </p:cTn>
                                        <p:tgtEl>
                                          <p:spTgt spid="4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6">
                                            <p:txEl>
                                              <p:pRg st="0" end="0"/>
                                            </p:txEl>
                                          </p:spTgt>
                                        </p:tgtEl>
                                        <p:attrNameLst>
                                          <p:attrName>style.visibility</p:attrName>
                                        </p:attrNameLst>
                                      </p:cBhvr>
                                      <p:to>
                                        <p:strVal val="visible"/>
                                      </p:to>
                                    </p:set>
                                    <p:animEffect transition="in" filter="dissolve">
                                      <p:cBhvr>
                                        <p:cTn id="79" dur="500"/>
                                        <p:tgtEl>
                                          <p:spTgt spid="56">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dissolve">
                                      <p:cBhvr>
                                        <p:cTn id="84" dur="500"/>
                                        <p:tgtEl>
                                          <p:spTgt spid="58"/>
                                        </p:tgtEl>
                                      </p:cBhvr>
                                    </p:animEffect>
                                  </p:childTnLst>
                                </p:cTn>
                              </p:par>
                              <p:par>
                                <p:cTn id="85" presetID="9" presetClass="entr" presetSubtype="0" fill="hold" nodeType="withEffect">
                                  <p:stCondLst>
                                    <p:cond delay="0"/>
                                  </p:stCondLst>
                                  <p:childTnLst>
                                    <p:set>
                                      <p:cBhvr>
                                        <p:cTn id="86" dur="1" fill="hold">
                                          <p:stCondLst>
                                            <p:cond delay="0"/>
                                          </p:stCondLst>
                                        </p:cTn>
                                        <p:tgtEl>
                                          <p:spTgt spid="57"/>
                                        </p:tgtEl>
                                        <p:attrNameLst>
                                          <p:attrName>style.visibility</p:attrName>
                                        </p:attrNameLst>
                                      </p:cBhvr>
                                      <p:to>
                                        <p:strVal val="visible"/>
                                      </p:to>
                                    </p:set>
                                    <p:animEffect transition="in" filter="dissolve">
                                      <p:cBhvr>
                                        <p:cTn id="87" dur="500"/>
                                        <p:tgtEl>
                                          <p:spTgt spid="57"/>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1" nodeType="clickEffect">
                                  <p:stCondLst>
                                    <p:cond delay="0"/>
                                  </p:stCondLst>
                                  <p:childTnLst>
                                    <p:animEffect transition="out" filter="dissolve">
                                      <p:cBhvr>
                                        <p:cTn id="91" dur="500"/>
                                        <p:tgtEl>
                                          <p:spTgt spid="56">
                                            <p:txEl>
                                              <p:pRg st="0" end="0"/>
                                            </p:txEl>
                                          </p:spTgt>
                                        </p:tgtEl>
                                      </p:cBhvr>
                                    </p:animEffect>
                                    <p:set>
                                      <p:cBhvr>
                                        <p:cTn id="92" dur="1" fill="hold">
                                          <p:stCondLst>
                                            <p:cond delay="499"/>
                                          </p:stCondLst>
                                        </p:cTn>
                                        <p:tgtEl>
                                          <p:spTgt spid="56">
                                            <p:txEl>
                                              <p:pRg st="0" end="0"/>
                                            </p:txEl>
                                          </p:spTgt>
                                        </p:tgtEl>
                                        <p:attrNameLst>
                                          <p:attrName>style.visibility</p:attrName>
                                        </p:attrNameLst>
                                      </p:cBhvr>
                                      <p:to>
                                        <p:strVal val="hidden"/>
                                      </p:to>
                                    </p:set>
                                  </p:childTnLst>
                                </p:cTn>
                              </p:par>
                              <p:par>
                                <p:cTn id="93" presetID="9" presetClass="exit" presetSubtype="0" fill="hold" grpId="1" nodeType="withEffect">
                                  <p:stCondLst>
                                    <p:cond delay="0"/>
                                  </p:stCondLst>
                                  <p:childTnLst>
                                    <p:animEffect transition="out" filter="dissolve">
                                      <p:cBhvr>
                                        <p:cTn id="94" dur="500"/>
                                        <p:tgtEl>
                                          <p:spTgt spid="58"/>
                                        </p:tgtEl>
                                      </p:cBhvr>
                                    </p:animEffect>
                                    <p:set>
                                      <p:cBhvr>
                                        <p:cTn id="95" dur="1" fill="hold">
                                          <p:stCondLst>
                                            <p:cond delay="499"/>
                                          </p:stCondLst>
                                        </p:cTn>
                                        <p:tgtEl>
                                          <p:spTgt spid="58"/>
                                        </p:tgtEl>
                                        <p:attrNameLst>
                                          <p:attrName>style.visibility</p:attrName>
                                        </p:attrNameLst>
                                      </p:cBhvr>
                                      <p:to>
                                        <p:strVal val="hidden"/>
                                      </p:to>
                                    </p:set>
                                  </p:childTnLst>
                                </p:cTn>
                              </p:par>
                              <p:par>
                                <p:cTn id="96" presetID="9" presetClass="exit" presetSubtype="0" fill="hold" nodeType="withEffect">
                                  <p:stCondLst>
                                    <p:cond delay="0"/>
                                  </p:stCondLst>
                                  <p:childTnLst>
                                    <p:animEffect transition="out" filter="dissolve">
                                      <p:cBhvr>
                                        <p:cTn id="97" dur="500"/>
                                        <p:tgtEl>
                                          <p:spTgt spid="57"/>
                                        </p:tgtEl>
                                      </p:cBhvr>
                                    </p:animEffect>
                                    <p:set>
                                      <p:cBhvr>
                                        <p:cTn id="98" dur="1" fill="hold">
                                          <p:stCondLst>
                                            <p:cond delay="499"/>
                                          </p:stCondLst>
                                        </p:cTn>
                                        <p:tgtEl>
                                          <p:spTgt spid="57"/>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9" presetClass="entr" presetSubtype="0" fill="hold" grpId="0" nodeType="clickEffect">
                                  <p:stCondLst>
                                    <p:cond delay="0"/>
                                  </p:stCondLst>
                                  <p:childTnLst>
                                    <p:set>
                                      <p:cBhvr>
                                        <p:cTn id="102" dur="1" fill="hold">
                                          <p:stCondLst>
                                            <p:cond delay="0"/>
                                          </p:stCondLst>
                                        </p:cTn>
                                        <p:tgtEl>
                                          <p:spTgt spid="59">
                                            <p:txEl>
                                              <p:pRg st="0" end="0"/>
                                            </p:txEl>
                                          </p:spTgt>
                                        </p:tgtEl>
                                        <p:attrNameLst>
                                          <p:attrName>style.visibility</p:attrName>
                                        </p:attrNameLst>
                                      </p:cBhvr>
                                      <p:to>
                                        <p:strVal val="visible"/>
                                      </p:to>
                                    </p:set>
                                    <p:animEffect transition="in" filter="dissolve">
                                      <p:cBhvr>
                                        <p:cTn id="103" dur="500"/>
                                        <p:tgtEl>
                                          <p:spTgt spid="59">
                                            <p:txEl>
                                              <p:pRg st="0" end="0"/>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9" presetClass="entr" presetSubtype="0" fill="hold" nodeType="clickEffect">
                                  <p:stCondLst>
                                    <p:cond delay="0"/>
                                  </p:stCondLst>
                                  <p:childTnLst>
                                    <p:set>
                                      <p:cBhvr>
                                        <p:cTn id="107" dur="1" fill="hold">
                                          <p:stCondLst>
                                            <p:cond delay="0"/>
                                          </p:stCondLst>
                                        </p:cTn>
                                        <p:tgtEl>
                                          <p:spTgt spid="60"/>
                                        </p:tgtEl>
                                        <p:attrNameLst>
                                          <p:attrName>style.visibility</p:attrName>
                                        </p:attrNameLst>
                                      </p:cBhvr>
                                      <p:to>
                                        <p:strVal val="visible"/>
                                      </p:to>
                                    </p:set>
                                    <p:animEffect transition="in" filter="dissolve">
                                      <p:cBhvr>
                                        <p:cTn id="108" dur="500"/>
                                        <p:tgtEl>
                                          <p:spTgt spid="60"/>
                                        </p:tgtEl>
                                      </p:cBhvr>
                                    </p:animEffect>
                                  </p:childTnLst>
                                </p:cTn>
                              </p:par>
                            </p:childTnLst>
                          </p:cTn>
                        </p:par>
                      </p:childTnLst>
                    </p:cTn>
                  </p:par>
                  <p:par>
                    <p:cTn id="109" fill="hold">
                      <p:stCondLst>
                        <p:cond delay="indefinite"/>
                      </p:stCondLst>
                      <p:childTnLst>
                        <p:par>
                          <p:cTn id="110" fill="hold">
                            <p:stCondLst>
                              <p:cond delay="0"/>
                            </p:stCondLst>
                            <p:childTnLst>
                              <p:par>
                                <p:cTn id="111" presetID="9" presetClass="exit" presetSubtype="0" fill="hold" grpId="1" nodeType="clickEffect">
                                  <p:stCondLst>
                                    <p:cond delay="0"/>
                                  </p:stCondLst>
                                  <p:childTnLst>
                                    <p:animEffect transition="out" filter="dissolve">
                                      <p:cBhvr>
                                        <p:cTn id="112" dur="500"/>
                                        <p:tgtEl>
                                          <p:spTgt spid="59">
                                            <p:txEl>
                                              <p:pRg st="0" end="0"/>
                                            </p:txEl>
                                          </p:spTgt>
                                        </p:tgtEl>
                                      </p:cBhvr>
                                    </p:animEffect>
                                    <p:set>
                                      <p:cBhvr>
                                        <p:cTn id="113" dur="1" fill="hold">
                                          <p:stCondLst>
                                            <p:cond delay="499"/>
                                          </p:stCondLst>
                                        </p:cTn>
                                        <p:tgtEl>
                                          <p:spTgt spid="59">
                                            <p:txEl>
                                              <p:pRg st="0" end="0"/>
                                            </p:txEl>
                                          </p:spTgt>
                                        </p:tgtEl>
                                        <p:attrNameLst>
                                          <p:attrName>style.visibility</p:attrName>
                                        </p:attrNameLst>
                                      </p:cBhvr>
                                      <p:to>
                                        <p:strVal val="hidden"/>
                                      </p:to>
                                    </p:set>
                                  </p:childTnLst>
                                </p:cTn>
                              </p:par>
                              <p:par>
                                <p:cTn id="114" presetID="9" presetClass="exit" presetSubtype="0" fill="hold" nodeType="withEffect">
                                  <p:stCondLst>
                                    <p:cond delay="0"/>
                                  </p:stCondLst>
                                  <p:childTnLst>
                                    <p:animEffect transition="out" filter="dissolve">
                                      <p:cBhvr>
                                        <p:cTn id="115" dur="500"/>
                                        <p:tgtEl>
                                          <p:spTgt spid="60"/>
                                        </p:tgtEl>
                                      </p:cBhvr>
                                    </p:animEffect>
                                    <p:set>
                                      <p:cBhvr>
                                        <p:cTn id="116" dur="1" fill="hold">
                                          <p:stCondLst>
                                            <p:cond delay="4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P spid="34" grpId="1" build="p"/>
      <p:bldP spid="42" grpId="0" build="p"/>
      <p:bldP spid="42" grpId="1" build="p"/>
      <p:bldP spid="56" grpId="0" build="p"/>
      <p:bldP spid="56" grpId="1" build="p"/>
      <p:bldP spid="58" grpId="0"/>
      <p:bldP spid="58" grpId="1"/>
      <p:bldP spid="59" grpId="0" build="p"/>
      <p:bldP spid="59" grpI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6">
            <a:extLst>
              <a:ext uri="{FF2B5EF4-FFF2-40B4-BE49-F238E27FC236}">
                <a16:creationId xmlns="" xmlns:a16="http://schemas.microsoft.com/office/drawing/2014/main" id="{9A398E50-C0EF-46C1-BD99-52F7A5E9D839}"/>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pPr>
            <a:r>
              <a:rPr lang="en-GB" sz="2200" b="1" dirty="0">
                <a:solidFill>
                  <a:srgbClr val="CC0000"/>
                </a:solidFill>
                <a:latin typeface="Arial Narrow" panose="020B0606020202030204" pitchFamily="34" charset="0"/>
              </a:rPr>
              <a:t>Quiz</a:t>
            </a:r>
          </a:p>
        </p:txBody>
      </p:sp>
      <p:sp>
        <p:nvSpPr>
          <p:cNvPr id="7" name="Rectangle 2">
            <a:extLst>
              <a:ext uri="{FF2B5EF4-FFF2-40B4-BE49-F238E27FC236}">
                <a16:creationId xmlns="" xmlns:a16="http://schemas.microsoft.com/office/drawing/2014/main" id="{A3D1C055-7528-491A-B293-93394ADBA4DE}"/>
              </a:ext>
            </a:extLst>
          </p:cNvPr>
          <p:cNvSpPr>
            <a:spLocks noChangeArrowheads="1"/>
          </p:cNvSpPr>
          <p:nvPr/>
        </p:nvSpPr>
        <p:spPr bwMode="auto">
          <a:xfrm>
            <a:off x="1413164" y="1321089"/>
            <a:ext cx="7198085" cy="2973820"/>
          </a:xfrm>
          <a:prstGeom prst="rect">
            <a:avLst/>
          </a:prstGeom>
          <a:noFill/>
          <a:ln w="9525">
            <a:noFill/>
            <a:miter lim="800000"/>
            <a:headEnd/>
            <a:tailEnd/>
          </a:ln>
          <a:effectLst/>
        </p:spPr>
        <p:txBody>
          <a:bodyPr/>
          <a:lstStyle/>
          <a:p>
            <a:pPr marL="342900" indent="-342900">
              <a:lnSpc>
                <a:spcPct val="80000"/>
              </a:lnSpc>
              <a:spcBef>
                <a:spcPct val="50000"/>
              </a:spcBef>
              <a:buFontTx/>
              <a:buChar char="•"/>
            </a:pPr>
            <a:r>
              <a:rPr lang="en-GB" sz="2000" b="1" dirty="0">
                <a:latin typeface="Arial Narrow" panose="020B0606020202030204" pitchFamily="34" charset="0"/>
              </a:rPr>
              <a:t>Why is anti-slip matting good for load restraint?</a:t>
            </a:r>
          </a:p>
          <a:p>
            <a:pPr marL="1143000" lvl="2" indent="-228600">
              <a:lnSpc>
                <a:spcPct val="80000"/>
              </a:lnSpc>
              <a:spcBef>
                <a:spcPct val="50000"/>
              </a:spcBef>
              <a:buFontTx/>
              <a:buChar char="•"/>
            </a:pPr>
            <a:r>
              <a:rPr lang="en-GB" dirty="0">
                <a:solidFill>
                  <a:srgbClr val="0066FF"/>
                </a:solidFill>
                <a:latin typeface="Arial Narrow" panose="020B0606020202030204" pitchFamily="34" charset="0"/>
              </a:rPr>
              <a:t>It provides 0.6g of friction which is very high</a:t>
            </a:r>
          </a:p>
          <a:p>
            <a:pPr marL="1143000" lvl="2" indent="-228600">
              <a:lnSpc>
                <a:spcPct val="80000"/>
              </a:lnSpc>
              <a:spcBef>
                <a:spcPct val="50000"/>
              </a:spcBef>
              <a:buFontTx/>
              <a:buChar char="•"/>
            </a:pPr>
            <a:r>
              <a:rPr lang="en-GB" dirty="0">
                <a:solidFill>
                  <a:srgbClr val="0066FF"/>
                </a:solidFill>
                <a:latin typeface="Arial Narrow" panose="020B0606020202030204" pitchFamily="34" charset="0"/>
              </a:rPr>
              <a:t>Steel on rubber provides higher friction than steel on timbers</a:t>
            </a:r>
          </a:p>
        </p:txBody>
      </p:sp>
      <p:sp>
        <p:nvSpPr>
          <p:cNvPr id="8" name="Rectangle 10">
            <a:extLst>
              <a:ext uri="{FF2B5EF4-FFF2-40B4-BE49-F238E27FC236}">
                <a16:creationId xmlns="" xmlns:a16="http://schemas.microsoft.com/office/drawing/2014/main" id="{7A14B5AC-CEB4-4F15-9BEE-EE6F43099B70}"/>
              </a:ext>
            </a:extLst>
          </p:cNvPr>
          <p:cNvSpPr>
            <a:spLocks noChangeArrowheads="1"/>
          </p:cNvSpPr>
          <p:nvPr/>
        </p:nvSpPr>
        <p:spPr bwMode="auto">
          <a:xfrm>
            <a:off x="1758950" y="1343891"/>
            <a:ext cx="5022850" cy="3097779"/>
          </a:xfrm>
          <a:prstGeom prst="rect">
            <a:avLst/>
          </a:prstGeom>
          <a:noFill/>
          <a:ln w="9525">
            <a:noFill/>
            <a:miter lim="800000"/>
            <a:headEnd/>
            <a:tailEnd/>
          </a:ln>
          <a:effectLst/>
        </p:spPr>
        <p:txBody>
          <a:bodyPr/>
          <a:lstStyle/>
          <a:p>
            <a:pPr marL="342900" indent="-342900">
              <a:lnSpc>
                <a:spcPct val="80000"/>
              </a:lnSpc>
              <a:spcBef>
                <a:spcPct val="50000"/>
              </a:spcBef>
              <a:buFontTx/>
              <a:buChar char="•"/>
            </a:pPr>
            <a:r>
              <a:rPr lang="en-GB" sz="2000" b="1" dirty="0">
                <a:latin typeface="Arial Narrow" panose="020B0606020202030204" pitchFamily="34" charset="0"/>
              </a:rPr>
              <a:t>What should you look out for in used straps?</a:t>
            </a:r>
          </a:p>
          <a:p>
            <a:pPr marL="1143000" lvl="2" indent="-228600">
              <a:lnSpc>
                <a:spcPct val="80000"/>
              </a:lnSpc>
              <a:spcBef>
                <a:spcPct val="50000"/>
              </a:spcBef>
              <a:buFontTx/>
              <a:buChar char="•"/>
            </a:pPr>
            <a:r>
              <a:rPr lang="en-GB" dirty="0">
                <a:solidFill>
                  <a:srgbClr val="0066FF"/>
                </a:solidFill>
                <a:latin typeface="Arial Narrow" panose="020B0606020202030204" pitchFamily="34" charset="0"/>
              </a:rPr>
              <a:t>Damaged, cuts, frayed edges or knots</a:t>
            </a:r>
          </a:p>
        </p:txBody>
      </p:sp>
      <p:sp>
        <p:nvSpPr>
          <p:cNvPr id="9" name="Rectangle 11">
            <a:extLst>
              <a:ext uri="{FF2B5EF4-FFF2-40B4-BE49-F238E27FC236}">
                <a16:creationId xmlns="" xmlns:a16="http://schemas.microsoft.com/office/drawing/2014/main" id="{BB0B1017-AD51-4668-ABA3-0D9DDBB885C8}"/>
              </a:ext>
            </a:extLst>
          </p:cNvPr>
          <p:cNvSpPr>
            <a:spLocks noChangeArrowheads="1"/>
          </p:cNvSpPr>
          <p:nvPr/>
        </p:nvSpPr>
        <p:spPr bwMode="auto">
          <a:xfrm>
            <a:off x="1413165" y="1321089"/>
            <a:ext cx="6212754" cy="1699202"/>
          </a:xfrm>
          <a:prstGeom prst="rect">
            <a:avLst/>
          </a:prstGeom>
          <a:noFill/>
          <a:ln w="9525">
            <a:noFill/>
            <a:miter lim="800000"/>
            <a:headEnd/>
            <a:tailEnd/>
          </a:ln>
          <a:effectLst/>
        </p:spPr>
        <p:txBody>
          <a:bodyPr/>
          <a:lstStyle/>
          <a:p>
            <a:pPr marL="342900" indent="-342900">
              <a:lnSpc>
                <a:spcPct val="80000"/>
              </a:lnSpc>
              <a:spcBef>
                <a:spcPct val="50000"/>
              </a:spcBef>
              <a:buFontTx/>
              <a:buChar char="•"/>
            </a:pPr>
            <a:r>
              <a:rPr lang="en-GB" sz="2000" b="1" dirty="0">
                <a:latin typeface="Arial Narrow" panose="020B0606020202030204" pitchFamily="34" charset="0"/>
              </a:rPr>
              <a:t>Why and when should you use edge protection?</a:t>
            </a:r>
          </a:p>
          <a:p>
            <a:pPr marL="1143000" lvl="2" indent="-228600">
              <a:lnSpc>
                <a:spcPct val="80000"/>
              </a:lnSpc>
              <a:spcBef>
                <a:spcPct val="50000"/>
              </a:spcBef>
              <a:buFontTx/>
              <a:buChar char="•"/>
            </a:pPr>
            <a:r>
              <a:rPr lang="en-GB" dirty="0">
                <a:solidFill>
                  <a:srgbClr val="0066FF"/>
                </a:solidFill>
                <a:latin typeface="Arial Narrow" panose="020B0606020202030204" pitchFamily="34" charset="0"/>
              </a:rPr>
              <a:t>To prevent straps from being cut or damaged</a:t>
            </a:r>
          </a:p>
          <a:p>
            <a:pPr marL="1143000" lvl="2" indent="-228600">
              <a:lnSpc>
                <a:spcPct val="80000"/>
              </a:lnSpc>
              <a:spcBef>
                <a:spcPct val="50000"/>
              </a:spcBef>
              <a:buFontTx/>
              <a:buChar char="•"/>
            </a:pPr>
            <a:r>
              <a:rPr lang="en-GB" dirty="0">
                <a:solidFill>
                  <a:srgbClr val="0066FF"/>
                </a:solidFill>
                <a:latin typeface="Arial Narrow" panose="020B0606020202030204" pitchFamily="34" charset="0"/>
              </a:rPr>
              <a:t>Always use wherever straps are in contact with a sharp edge</a:t>
            </a:r>
          </a:p>
        </p:txBody>
      </p:sp>
    </p:spTree>
    <p:extLst>
      <p:ext uri="{BB962C8B-B14F-4D97-AF65-F5344CB8AC3E}">
        <p14:creationId xmlns:p14="http://schemas.microsoft.com/office/powerpoint/2010/main" val="410971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10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dissolve">
                                      <p:cBhvr>
                                        <p:cTn id="13" dur="500"/>
                                        <p:tgtEl>
                                          <p:spTgt spid="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nodeType="clickEffect">
                                  <p:stCondLst>
                                    <p:cond delay="0"/>
                                  </p:stCondLst>
                                  <p:childTnLst>
                                    <p:animEffect transition="out" filter="dissolve">
                                      <p:cBhvr>
                                        <p:cTn id="17" dur="500"/>
                                        <p:tgtEl>
                                          <p:spTgt spid="8">
                                            <p:txEl>
                                              <p:pRg st="0" end="0"/>
                                            </p:txEl>
                                          </p:spTgt>
                                        </p:tgtEl>
                                      </p:cBhvr>
                                    </p:animEffect>
                                    <p:set>
                                      <p:cBhvr>
                                        <p:cTn id="18" dur="1" fill="hold">
                                          <p:stCondLst>
                                            <p:cond delay="499"/>
                                          </p:stCondLst>
                                        </p:cTn>
                                        <p:tgtEl>
                                          <p:spTgt spid="8">
                                            <p:txEl>
                                              <p:pRg st="0" end="0"/>
                                            </p:txEl>
                                          </p:spTgt>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8">
                                            <p:txEl>
                                              <p:pRg st="1" end="1"/>
                                            </p:txEl>
                                          </p:spTgt>
                                        </p:tgtEl>
                                      </p:cBhvr>
                                    </p:animEffect>
                                    <p:set>
                                      <p:cBhvr>
                                        <p:cTn id="21" dur="1" fill="hold">
                                          <p:stCondLst>
                                            <p:cond delay="499"/>
                                          </p:stCondLst>
                                        </p:cTn>
                                        <p:tgtEl>
                                          <p:spTgt spid="8">
                                            <p:txEl>
                                              <p:pRg st="1" end="1"/>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 calcmode="lin" valueType="num">
                                      <p:cBhvr additive="base">
                                        <p:cTn id="26" dur="10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27" dur="10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dissolve">
                                      <p:cBhvr>
                                        <p:cTn id="32" dur="500"/>
                                        <p:tgtEl>
                                          <p:spTgt spid="9">
                                            <p:txEl>
                                              <p:pRg st="1" end="1"/>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dissolve">
                                      <p:cBhvr>
                                        <p:cTn id="35" dur="500"/>
                                        <p:tgtEl>
                                          <p:spTgt spid="9">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nodeType="clickEffect">
                                  <p:stCondLst>
                                    <p:cond delay="0"/>
                                  </p:stCondLst>
                                  <p:childTnLst>
                                    <p:animEffect transition="out" filter="dissolve">
                                      <p:cBhvr>
                                        <p:cTn id="39" dur="500"/>
                                        <p:tgtEl>
                                          <p:spTgt spid="9">
                                            <p:txEl>
                                              <p:pRg st="0" end="0"/>
                                            </p:txEl>
                                          </p:spTgt>
                                        </p:tgtEl>
                                      </p:cBhvr>
                                    </p:animEffect>
                                    <p:set>
                                      <p:cBhvr>
                                        <p:cTn id="40" dur="1" fill="hold">
                                          <p:stCondLst>
                                            <p:cond delay="499"/>
                                          </p:stCondLst>
                                        </p:cTn>
                                        <p:tgtEl>
                                          <p:spTgt spid="9">
                                            <p:txEl>
                                              <p:pRg st="0" end="0"/>
                                            </p:txEl>
                                          </p:spTgt>
                                        </p:tgtEl>
                                        <p:attrNameLst>
                                          <p:attrName>style.visibility</p:attrName>
                                        </p:attrNameLst>
                                      </p:cBhvr>
                                      <p:to>
                                        <p:strVal val="hidden"/>
                                      </p:to>
                                    </p:set>
                                  </p:childTnLst>
                                </p:cTn>
                              </p:par>
                              <p:par>
                                <p:cTn id="41" presetID="9" presetClass="exit" presetSubtype="0" fill="hold" nodeType="withEffect">
                                  <p:stCondLst>
                                    <p:cond delay="0"/>
                                  </p:stCondLst>
                                  <p:childTnLst>
                                    <p:animEffect transition="out" filter="dissolve">
                                      <p:cBhvr>
                                        <p:cTn id="42" dur="500"/>
                                        <p:tgtEl>
                                          <p:spTgt spid="9">
                                            <p:txEl>
                                              <p:pRg st="1" end="1"/>
                                            </p:txEl>
                                          </p:spTgt>
                                        </p:tgtEl>
                                      </p:cBhvr>
                                    </p:animEffect>
                                    <p:set>
                                      <p:cBhvr>
                                        <p:cTn id="43" dur="1" fill="hold">
                                          <p:stCondLst>
                                            <p:cond delay="499"/>
                                          </p:stCondLst>
                                        </p:cTn>
                                        <p:tgtEl>
                                          <p:spTgt spid="9">
                                            <p:txEl>
                                              <p:pRg st="1" end="1"/>
                                            </p:txEl>
                                          </p:spTgt>
                                        </p:tgtEl>
                                        <p:attrNameLst>
                                          <p:attrName>style.visibility</p:attrName>
                                        </p:attrNameLst>
                                      </p:cBhvr>
                                      <p:to>
                                        <p:strVal val="hidden"/>
                                      </p:to>
                                    </p:set>
                                  </p:childTnLst>
                                </p:cTn>
                              </p:par>
                              <p:par>
                                <p:cTn id="44" presetID="9" presetClass="exit" presetSubtype="0" fill="hold" nodeType="withEffect">
                                  <p:stCondLst>
                                    <p:cond delay="0"/>
                                  </p:stCondLst>
                                  <p:childTnLst>
                                    <p:animEffect transition="out" filter="dissolve">
                                      <p:cBhvr>
                                        <p:cTn id="45" dur="500"/>
                                        <p:tgtEl>
                                          <p:spTgt spid="9">
                                            <p:txEl>
                                              <p:pRg st="2" end="2"/>
                                            </p:txEl>
                                          </p:spTgt>
                                        </p:tgtEl>
                                      </p:cBhvr>
                                    </p:animEffect>
                                    <p:set>
                                      <p:cBhvr>
                                        <p:cTn id="46" dur="1" fill="hold">
                                          <p:stCondLst>
                                            <p:cond delay="499"/>
                                          </p:stCondLst>
                                        </p:cTn>
                                        <p:tgtEl>
                                          <p:spTgt spid="9">
                                            <p:txEl>
                                              <p:pRg st="2" end="2"/>
                                            </p:txEl>
                                          </p:spTgt>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7">
                                            <p:txEl>
                                              <p:pRg st="0" end="0"/>
                                            </p:txEl>
                                          </p:spTgt>
                                        </p:tgtEl>
                                        <p:attrNameLst>
                                          <p:attrName>style.visibility</p:attrName>
                                        </p:attrNameLst>
                                      </p:cBhvr>
                                      <p:to>
                                        <p:strVal val="visible"/>
                                      </p:to>
                                    </p:set>
                                    <p:anim calcmode="lin" valueType="num">
                                      <p:cBhvr additive="base">
                                        <p:cTn id="51" dur="10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52" dur="1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7">
                                            <p:txEl>
                                              <p:pRg st="1" end="1"/>
                                            </p:txEl>
                                          </p:spTgt>
                                        </p:tgtEl>
                                        <p:attrNameLst>
                                          <p:attrName>style.visibility</p:attrName>
                                        </p:attrNameLst>
                                      </p:cBhvr>
                                      <p:to>
                                        <p:strVal val="visible"/>
                                      </p:to>
                                    </p:set>
                                    <p:animEffect transition="in" filter="dissolve">
                                      <p:cBhvr>
                                        <p:cTn id="57" dur="500"/>
                                        <p:tgtEl>
                                          <p:spTgt spid="7">
                                            <p:txEl>
                                              <p:pRg st="1" end="1"/>
                                            </p:txEl>
                                          </p:spTgt>
                                        </p:tgtEl>
                                      </p:cBhvr>
                                    </p:animEffect>
                                  </p:childTnLst>
                                </p:cTn>
                              </p:par>
                              <p:par>
                                <p:cTn id="58" presetID="9" presetClass="entr" presetSubtype="0" fill="hold" nodeType="withEffect">
                                  <p:stCondLst>
                                    <p:cond delay="0"/>
                                  </p:stCondLst>
                                  <p:childTnLst>
                                    <p:set>
                                      <p:cBhvr>
                                        <p:cTn id="59" dur="1" fill="hold">
                                          <p:stCondLst>
                                            <p:cond delay="0"/>
                                          </p:stCondLst>
                                        </p:cTn>
                                        <p:tgtEl>
                                          <p:spTgt spid="7">
                                            <p:txEl>
                                              <p:pRg st="2" end="2"/>
                                            </p:txEl>
                                          </p:spTgt>
                                        </p:tgtEl>
                                        <p:attrNameLst>
                                          <p:attrName>style.visibility</p:attrName>
                                        </p:attrNameLst>
                                      </p:cBhvr>
                                      <p:to>
                                        <p:strVal val="visible"/>
                                      </p:to>
                                    </p:set>
                                    <p:animEffect transition="in" filter="dissolve">
                                      <p:cBhvr>
                                        <p:cTn id="60" dur="500"/>
                                        <p:tgtEl>
                                          <p:spTgt spid="7">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xit" presetSubtype="0" fill="hold" nodeType="clickEffect">
                                  <p:stCondLst>
                                    <p:cond delay="0"/>
                                  </p:stCondLst>
                                  <p:childTnLst>
                                    <p:animEffect transition="out" filter="dissolve">
                                      <p:cBhvr>
                                        <p:cTn id="64" dur="500"/>
                                        <p:tgtEl>
                                          <p:spTgt spid="7">
                                            <p:txEl>
                                              <p:pRg st="0" end="0"/>
                                            </p:txEl>
                                          </p:spTgt>
                                        </p:tgtEl>
                                      </p:cBhvr>
                                    </p:animEffect>
                                    <p:set>
                                      <p:cBhvr>
                                        <p:cTn id="65" dur="1" fill="hold">
                                          <p:stCondLst>
                                            <p:cond delay="499"/>
                                          </p:stCondLst>
                                        </p:cTn>
                                        <p:tgtEl>
                                          <p:spTgt spid="7">
                                            <p:txEl>
                                              <p:pRg st="0" end="0"/>
                                            </p:txEl>
                                          </p:spTgt>
                                        </p:tgtEl>
                                        <p:attrNameLst>
                                          <p:attrName>style.visibility</p:attrName>
                                        </p:attrNameLst>
                                      </p:cBhvr>
                                      <p:to>
                                        <p:strVal val="hidden"/>
                                      </p:to>
                                    </p:set>
                                  </p:childTnLst>
                                </p:cTn>
                              </p:par>
                              <p:par>
                                <p:cTn id="66" presetID="9" presetClass="exit" presetSubtype="0" fill="hold" nodeType="withEffect">
                                  <p:stCondLst>
                                    <p:cond delay="0"/>
                                  </p:stCondLst>
                                  <p:childTnLst>
                                    <p:animEffect transition="out" filter="dissolve">
                                      <p:cBhvr>
                                        <p:cTn id="67" dur="500"/>
                                        <p:tgtEl>
                                          <p:spTgt spid="7">
                                            <p:txEl>
                                              <p:pRg st="1" end="1"/>
                                            </p:txEl>
                                          </p:spTgt>
                                        </p:tgtEl>
                                      </p:cBhvr>
                                    </p:animEffect>
                                    <p:set>
                                      <p:cBhvr>
                                        <p:cTn id="68" dur="1" fill="hold">
                                          <p:stCondLst>
                                            <p:cond delay="499"/>
                                          </p:stCondLst>
                                        </p:cTn>
                                        <p:tgtEl>
                                          <p:spTgt spid="7">
                                            <p:txEl>
                                              <p:pRg st="1" end="1"/>
                                            </p:txEl>
                                          </p:spTgt>
                                        </p:tgtEl>
                                        <p:attrNameLst>
                                          <p:attrName>style.visibility</p:attrName>
                                        </p:attrNameLst>
                                      </p:cBhvr>
                                      <p:to>
                                        <p:strVal val="hidden"/>
                                      </p:to>
                                    </p:set>
                                  </p:childTnLst>
                                </p:cTn>
                              </p:par>
                              <p:par>
                                <p:cTn id="69" presetID="9" presetClass="exit" presetSubtype="0" fill="hold" nodeType="withEffect">
                                  <p:stCondLst>
                                    <p:cond delay="0"/>
                                  </p:stCondLst>
                                  <p:childTnLst>
                                    <p:animEffect transition="out" filter="dissolve">
                                      <p:cBhvr>
                                        <p:cTn id="70" dur="500"/>
                                        <p:tgtEl>
                                          <p:spTgt spid="7">
                                            <p:txEl>
                                              <p:pRg st="2" end="2"/>
                                            </p:txEl>
                                          </p:spTgt>
                                        </p:tgtEl>
                                      </p:cBhvr>
                                    </p:animEffect>
                                    <p:set>
                                      <p:cBhvr>
                                        <p:cTn id="71" dur="1" fill="hold">
                                          <p:stCondLst>
                                            <p:cond delay="499"/>
                                          </p:stCondLst>
                                        </p:cTn>
                                        <p:tgtEl>
                                          <p:spTgt spid="7">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9750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767886" y="415531"/>
            <a:ext cx="6918914" cy="409853"/>
          </a:xfrm>
        </p:spPr>
        <p:txBody>
          <a:bodyPr/>
          <a:lstStyle/>
          <a:p>
            <a:r>
              <a:rPr lang="en-GB" dirty="0"/>
              <a:t>PPE Standard</a:t>
            </a:r>
          </a:p>
        </p:txBody>
      </p:sp>
      <p:pic>
        <p:nvPicPr>
          <p:cNvPr id="6" name="Object 2"/>
          <p:cNvPicPr>
            <a:picLocks noChangeAspect="1" noChangeArrowheads="1"/>
          </p:cNvPicPr>
          <p:nvPr/>
        </p:nvPicPr>
        <p:blipFill>
          <a:blip r:embed="rId3"/>
          <a:srcRect/>
          <a:stretch>
            <a:fillRect/>
          </a:stretch>
        </p:blipFill>
        <p:spPr bwMode="auto">
          <a:xfrm>
            <a:off x="2105165" y="1068211"/>
            <a:ext cx="1553466" cy="2280316"/>
          </a:xfrm>
          <a:prstGeom prst="rect">
            <a:avLst/>
          </a:prstGeom>
          <a:noFill/>
          <a:ln w="9525">
            <a:noFill/>
            <a:miter lim="800000"/>
            <a:headEnd/>
            <a:tailEnd/>
          </a:ln>
          <a:effectLst/>
        </p:spPr>
      </p:pic>
      <p:pic>
        <p:nvPicPr>
          <p:cNvPr id="7" name="Picture 6"/>
          <p:cNvPicPr>
            <a:picLocks noChangeAspect="1" noChangeArrowheads="1"/>
          </p:cNvPicPr>
          <p:nvPr/>
        </p:nvPicPr>
        <p:blipFill>
          <a:blip r:embed="rId4"/>
          <a:srcRect r="12000" b="11290"/>
          <a:stretch>
            <a:fillRect/>
          </a:stretch>
        </p:blipFill>
        <p:spPr bwMode="auto">
          <a:xfrm>
            <a:off x="547687" y="1195388"/>
            <a:ext cx="1220199" cy="1012981"/>
          </a:xfrm>
          <a:prstGeom prst="rect">
            <a:avLst/>
          </a:prstGeom>
          <a:noFill/>
          <a:ln w="1">
            <a:noFill/>
            <a:miter lim="800000"/>
            <a:headEnd/>
            <a:tailEnd/>
          </a:ln>
          <a:effectLst/>
        </p:spPr>
      </p:pic>
      <p:pic>
        <p:nvPicPr>
          <p:cNvPr id="8" name="Picture 7"/>
          <p:cNvPicPr>
            <a:picLocks noChangeAspect="1" noChangeArrowheads="1"/>
          </p:cNvPicPr>
          <p:nvPr/>
        </p:nvPicPr>
        <p:blipFill>
          <a:blip r:embed="rId5"/>
          <a:srcRect/>
          <a:stretch>
            <a:fillRect/>
          </a:stretch>
        </p:blipFill>
        <p:spPr bwMode="auto">
          <a:xfrm>
            <a:off x="7258660" y="883072"/>
            <a:ext cx="1428140" cy="1687255"/>
          </a:xfrm>
          <a:prstGeom prst="rect">
            <a:avLst/>
          </a:prstGeom>
          <a:noFill/>
          <a:ln w="1">
            <a:noFill/>
            <a:miter lim="800000"/>
            <a:headEnd/>
            <a:tailEnd/>
          </a:ln>
          <a:effectLst/>
        </p:spPr>
      </p:pic>
      <p:pic>
        <p:nvPicPr>
          <p:cNvPr id="9" name="Picture 8"/>
          <p:cNvPicPr>
            <a:picLocks noChangeAspect="1" noChangeArrowheads="1"/>
          </p:cNvPicPr>
          <p:nvPr/>
        </p:nvPicPr>
        <p:blipFill>
          <a:blip r:embed="rId6"/>
          <a:srcRect r="17308"/>
          <a:stretch>
            <a:fillRect/>
          </a:stretch>
        </p:blipFill>
        <p:spPr bwMode="auto">
          <a:xfrm>
            <a:off x="6335987" y="3037616"/>
            <a:ext cx="1217118" cy="1039943"/>
          </a:xfrm>
          <a:prstGeom prst="rect">
            <a:avLst/>
          </a:prstGeom>
          <a:noFill/>
          <a:ln w="1">
            <a:noFill/>
            <a:miter lim="800000"/>
            <a:headEnd/>
            <a:tailEnd/>
          </a:ln>
          <a:effectLst/>
        </p:spPr>
      </p:pic>
      <p:pic>
        <p:nvPicPr>
          <p:cNvPr id="10" name="Picture 9"/>
          <p:cNvPicPr>
            <a:picLocks noChangeAspect="1" noChangeArrowheads="1"/>
          </p:cNvPicPr>
          <p:nvPr/>
        </p:nvPicPr>
        <p:blipFill>
          <a:blip r:embed="rId7"/>
          <a:srcRect r="8450"/>
          <a:stretch>
            <a:fillRect/>
          </a:stretch>
        </p:blipFill>
        <p:spPr bwMode="auto">
          <a:xfrm>
            <a:off x="455247" y="3133907"/>
            <a:ext cx="1405078" cy="943652"/>
          </a:xfrm>
          <a:prstGeom prst="rect">
            <a:avLst/>
          </a:prstGeom>
          <a:noFill/>
          <a:ln w="1">
            <a:noFill/>
            <a:miter lim="800000"/>
            <a:headEnd/>
            <a:tailEnd/>
          </a:ln>
          <a:effectLst/>
        </p:spPr>
      </p:pic>
      <p:pic>
        <p:nvPicPr>
          <p:cNvPr id="11" name="Picture 10"/>
          <p:cNvPicPr>
            <a:picLocks noChangeAspect="1" noChangeArrowheads="1"/>
          </p:cNvPicPr>
          <p:nvPr/>
        </p:nvPicPr>
        <p:blipFill>
          <a:blip r:embed="rId8"/>
          <a:srcRect r="12617" b="12689"/>
          <a:stretch>
            <a:fillRect/>
          </a:stretch>
        </p:blipFill>
        <p:spPr bwMode="auto">
          <a:xfrm>
            <a:off x="5528013" y="336744"/>
            <a:ext cx="1070550" cy="832974"/>
          </a:xfrm>
          <a:prstGeom prst="rect">
            <a:avLst/>
          </a:prstGeom>
          <a:noFill/>
          <a:ln w="1">
            <a:noFill/>
            <a:miter lim="800000"/>
            <a:headEnd/>
            <a:tailEnd/>
          </a:ln>
          <a:effectLst/>
        </p:spPr>
      </p:pic>
      <p:pic>
        <p:nvPicPr>
          <p:cNvPr id="7171" name="Picture 3" descr="C:\Users\rotcg1\Desktop\Ian Calderhead\PPP Animations\People\pay_attention3_PA_300_clr_5004.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869928" y="1147843"/>
            <a:ext cx="2857500"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885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9">
            <a:extLst>
              <a:ext uri="{FF2B5EF4-FFF2-40B4-BE49-F238E27FC236}">
                <a16:creationId xmlns="" xmlns:a16="http://schemas.microsoft.com/office/drawing/2014/main" id="{5E8C626B-51D5-481E-8A27-BAB9857D95A2}"/>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pPr>
            <a:r>
              <a:rPr lang="en-GB" sz="2200" b="1" dirty="0">
                <a:solidFill>
                  <a:srgbClr val="CC0000"/>
                </a:solidFill>
                <a:latin typeface="Arial Narrow" panose="020B0606020202030204" pitchFamily="34" charset="0"/>
              </a:rPr>
              <a:t>Personal Standards</a:t>
            </a:r>
          </a:p>
        </p:txBody>
      </p:sp>
      <p:sp>
        <p:nvSpPr>
          <p:cNvPr id="7" name="Text Box 16">
            <a:extLst>
              <a:ext uri="{FF2B5EF4-FFF2-40B4-BE49-F238E27FC236}">
                <a16:creationId xmlns="" xmlns:a16="http://schemas.microsoft.com/office/drawing/2014/main" id="{7D341271-7F60-47F3-AE8C-DD336D6DFB5E}"/>
              </a:ext>
            </a:extLst>
          </p:cNvPr>
          <p:cNvSpPr txBox="1">
            <a:spLocks noGrp="1" noChangeArrowheads="1"/>
          </p:cNvSpPr>
          <p:nvPr>
            <p:ph type="body" idx="10"/>
          </p:nvPr>
        </p:nvSpPr>
        <p:spPr bwMode="auto">
          <a:xfrm>
            <a:off x="3181350" y="692150"/>
            <a:ext cx="5505450" cy="1446550"/>
          </a:xfrm>
          <a:prstGeom prst="rect">
            <a:avLst/>
          </a:prstGeom>
          <a:noFill/>
          <a:ln w="9525">
            <a:noFill/>
            <a:miter lim="800000"/>
            <a:headEnd/>
            <a:tailEnd/>
          </a:ln>
          <a:effectLst/>
        </p:spPr>
        <p:txBody>
          <a:bodyPr wrap="square">
            <a:spAutoFit/>
          </a:bodyPr>
          <a:lstStyle/>
          <a:p>
            <a:r>
              <a:rPr lang="en-GB" dirty="0">
                <a:solidFill>
                  <a:srgbClr val="FF0000"/>
                </a:solidFill>
              </a:rPr>
              <a:t>Personal Protective Equipment</a:t>
            </a:r>
            <a:r>
              <a:rPr lang="en-GB" dirty="0"/>
              <a:t> </a:t>
            </a:r>
          </a:p>
          <a:p>
            <a:endParaRPr lang="en-GB" sz="2000" dirty="0"/>
          </a:p>
          <a:p>
            <a:r>
              <a:rPr lang="en-GB" dirty="0">
                <a:solidFill>
                  <a:schemeClr val="tx2">
                    <a:lumMod val="75000"/>
                  </a:schemeClr>
                </a:solidFill>
              </a:rPr>
              <a:t>The</a:t>
            </a:r>
            <a:r>
              <a:rPr lang="en-GB" dirty="0">
                <a:solidFill>
                  <a:schemeClr val="accent2"/>
                </a:solidFill>
              </a:rPr>
              <a:t> </a:t>
            </a:r>
            <a:r>
              <a:rPr lang="en-GB" dirty="0">
                <a:solidFill>
                  <a:srgbClr val="FF0000"/>
                </a:solidFill>
              </a:rPr>
              <a:t>Seven</a:t>
            </a:r>
            <a:r>
              <a:rPr lang="en-GB" dirty="0">
                <a:solidFill>
                  <a:schemeClr val="accent2"/>
                </a:solidFill>
              </a:rPr>
              <a:t> </a:t>
            </a:r>
            <a:r>
              <a:rPr lang="en-GB" dirty="0">
                <a:solidFill>
                  <a:schemeClr val="tx2">
                    <a:lumMod val="75000"/>
                  </a:schemeClr>
                </a:solidFill>
              </a:rPr>
              <a:t>items of PPE</a:t>
            </a:r>
            <a:r>
              <a:rPr lang="en-GB" dirty="0">
                <a:solidFill>
                  <a:srgbClr val="333399"/>
                </a:solidFill>
              </a:rPr>
              <a:t> </a:t>
            </a:r>
            <a:r>
              <a:rPr lang="en-GB" dirty="0">
                <a:solidFill>
                  <a:schemeClr val="tx2">
                    <a:lumMod val="75000"/>
                  </a:schemeClr>
                </a:solidFill>
              </a:rPr>
              <a:t>that every driver </a:t>
            </a:r>
          </a:p>
          <a:p>
            <a:r>
              <a:rPr lang="en-GB" dirty="0">
                <a:solidFill>
                  <a:schemeClr val="tx2">
                    <a:lumMod val="75000"/>
                  </a:schemeClr>
                </a:solidFill>
              </a:rPr>
              <a:t>should have</a:t>
            </a:r>
          </a:p>
        </p:txBody>
      </p:sp>
      <p:pic>
        <p:nvPicPr>
          <p:cNvPr id="8" name="Picture 20" descr="mandatory-helmet- chin strap 2">
            <a:extLst>
              <a:ext uri="{FF2B5EF4-FFF2-40B4-BE49-F238E27FC236}">
                <a16:creationId xmlns="" xmlns:a16="http://schemas.microsoft.com/office/drawing/2014/main" id="{BC02BAD5-F58E-4910-B1AB-0FF416ECCC82}"/>
              </a:ext>
            </a:extLst>
          </p:cNvPr>
          <p:cNvPicPr>
            <a:picLocks noChangeAspect="1" noChangeArrowheads="1"/>
          </p:cNvPicPr>
          <p:nvPr/>
        </p:nvPicPr>
        <p:blipFill>
          <a:blip r:embed="rId3" cstate="print"/>
          <a:srcRect/>
          <a:stretch>
            <a:fillRect/>
          </a:stretch>
        </p:blipFill>
        <p:spPr bwMode="auto">
          <a:xfrm>
            <a:off x="3125787" y="2305582"/>
            <a:ext cx="811212" cy="798513"/>
          </a:xfrm>
          <a:prstGeom prst="rect">
            <a:avLst/>
          </a:prstGeom>
          <a:noFill/>
        </p:spPr>
      </p:pic>
      <p:pic>
        <p:nvPicPr>
          <p:cNvPr id="9" name="Picture 21" descr="mandatory-high-visability-clothing2">
            <a:extLst>
              <a:ext uri="{FF2B5EF4-FFF2-40B4-BE49-F238E27FC236}">
                <a16:creationId xmlns="" xmlns:a16="http://schemas.microsoft.com/office/drawing/2014/main" id="{8C602180-88CE-42FE-A8B5-D6ECE10EDA99}"/>
              </a:ext>
            </a:extLst>
          </p:cNvPr>
          <p:cNvPicPr>
            <a:picLocks noChangeAspect="1" noChangeArrowheads="1"/>
          </p:cNvPicPr>
          <p:nvPr/>
        </p:nvPicPr>
        <p:blipFill>
          <a:blip r:embed="rId4" cstate="print"/>
          <a:srcRect/>
          <a:stretch>
            <a:fillRect/>
          </a:stretch>
        </p:blipFill>
        <p:spPr bwMode="auto">
          <a:xfrm>
            <a:off x="4048125" y="2305582"/>
            <a:ext cx="793750" cy="798513"/>
          </a:xfrm>
          <a:prstGeom prst="rect">
            <a:avLst/>
          </a:prstGeom>
          <a:noFill/>
        </p:spPr>
      </p:pic>
      <p:pic>
        <p:nvPicPr>
          <p:cNvPr id="10" name="Picture 17" descr="mandatory-overalls-2">
            <a:extLst>
              <a:ext uri="{FF2B5EF4-FFF2-40B4-BE49-F238E27FC236}">
                <a16:creationId xmlns="" xmlns:a16="http://schemas.microsoft.com/office/drawing/2014/main" id="{34E8084B-9688-4A83-9661-20FCC4F48292}"/>
              </a:ext>
            </a:extLst>
          </p:cNvPr>
          <p:cNvPicPr>
            <a:picLocks noChangeAspect="1" noChangeArrowheads="1"/>
          </p:cNvPicPr>
          <p:nvPr/>
        </p:nvPicPr>
        <p:blipFill>
          <a:blip r:embed="rId5" cstate="print"/>
          <a:srcRect/>
          <a:stretch>
            <a:fillRect/>
          </a:stretch>
        </p:blipFill>
        <p:spPr bwMode="auto">
          <a:xfrm>
            <a:off x="4956175" y="2305582"/>
            <a:ext cx="798513" cy="800100"/>
          </a:xfrm>
          <a:prstGeom prst="rect">
            <a:avLst/>
          </a:prstGeom>
          <a:noFill/>
        </p:spPr>
      </p:pic>
      <p:pic>
        <p:nvPicPr>
          <p:cNvPr id="11" name="Picture 19" descr="mandatory-gloves-2">
            <a:extLst>
              <a:ext uri="{FF2B5EF4-FFF2-40B4-BE49-F238E27FC236}">
                <a16:creationId xmlns="" xmlns:a16="http://schemas.microsoft.com/office/drawing/2014/main" id="{7464AD90-6547-4F7B-BABE-B9C954ABED64}"/>
              </a:ext>
            </a:extLst>
          </p:cNvPr>
          <p:cNvPicPr>
            <a:picLocks noChangeAspect="1" noChangeArrowheads="1"/>
          </p:cNvPicPr>
          <p:nvPr/>
        </p:nvPicPr>
        <p:blipFill>
          <a:blip r:embed="rId6" cstate="print"/>
          <a:srcRect/>
          <a:stretch>
            <a:fillRect/>
          </a:stretch>
        </p:blipFill>
        <p:spPr bwMode="auto">
          <a:xfrm>
            <a:off x="5868988" y="2305581"/>
            <a:ext cx="796925" cy="798513"/>
          </a:xfrm>
          <a:prstGeom prst="rect">
            <a:avLst/>
          </a:prstGeom>
          <a:noFill/>
        </p:spPr>
      </p:pic>
      <p:pic>
        <p:nvPicPr>
          <p:cNvPr id="12" name="Picture 22" descr="mandatory-boots-2">
            <a:extLst>
              <a:ext uri="{FF2B5EF4-FFF2-40B4-BE49-F238E27FC236}">
                <a16:creationId xmlns="" xmlns:a16="http://schemas.microsoft.com/office/drawing/2014/main" id="{911D83A1-84FD-4F61-B043-8CE15D812E19}"/>
              </a:ext>
            </a:extLst>
          </p:cNvPr>
          <p:cNvPicPr>
            <a:picLocks noChangeAspect="1" noChangeArrowheads="1"/>
          </p:cNvPicPr>
          <p:nvPr/>
        </p:nvPicPr>
        <p:blipFill>
          <a:blip r:embed="rId7" cstate="print"/>
          <a:srcRect/>
          <a:stretch>
            <a:fillRect/>
          </a:stretch>
        </p:blipFill>
        <p:spPr bwMode="auto">
          <a:xfrm>
            <a:off x="6781801" y="2305580"/>
            <a:ext cx="796925" cy="798513"/>
          </a:xfrm>
          <a:prstGeom prst="rect">
            <a:avLst/>
          </a:prstGeom>
          <a:noFill/>
        </p:spPr>
      </p:pic>
      <p:pic>
        <p:nvPicPr>
          <p:cNvPr id="13" name="Picture 23" descr="mandatory-ear-2">
            <a:extLst>
              <a:ext uri="{FF2B5EF4-FFF2-40B4-BE49-F238E27FC236}">
                <a16:creationId xmlns="" xmlns:a16="http://schemas.microsoft.com/office/drawing/2014/main" id="{9281760A-8DCA-484A-A328-29E45BFD2327}"/>
              </a:ext>
            </a:extLst>
          </p:cNvPr>
          <p:cNvPicPr>
            <a:picLocks noChangeAspect="1" noChangeArrowheads="1"/>
          </p:cNvPicPr>
          <p:nvPr/>
        </p:nvPicPr>
        <p:blipFill>
          <a:blip r:embed="rId8" cstate="print"/>
          <a:srcRect/>
          <a:stretch>
            <a:fillRect/>
          </a:stretch>
        </p:blipFill>
        <p:spPr bwMode="auto">
          <a:xfrm>
            <a:off x="3143250" y="3270979"/>
            <a:ext cx="796925" cy="798513"/>
          </a:xfrm>
          <a:prstGeom prst="rect">
            <a:avLst/>
          </a:prstGeom>
          <a:noFill/>
        </p:spPr>
      </p:pic>
      <p:pic>
        <p:nvPicPr>
          <p:cNvPr id="14" name="Picture 18" descr="mandatory-eye-2">
            <a:extLst>
              <a:ext uri="{FF2B5EF4-FFF2-40B4-BE49-F238E27FC236}">
                <a16:creationId xmlns="" xmlns:a16="http://schemas.microsoft.com/office/drawing/2014/main" id="{489482A4-DF7D-429F-8044-5491D2D50460}"/>
              </a:ext>
            </a:extLst>
          </p:cNvPr>
          <p:cNvPicPr>
            <a:picLocks noChangeAspect="1" noChangeArrowheads="1"/>
          </p:cNvPicPr>
          <p:nvPr/>
        </p:nvPicPr>
        <p:blipFill>
          <a:blip r:embed="rId9" cstate="print"/>
          <a:srcRect/>
          <a:stretch>
            <a:fillRect/>
          </a:stretch>
        </p:blipFill>
        <p:spPr bwMode="auto">
          <a:xfrm>
            <a:off x="4048125" y="3270978"/>
            <a:ext cx="796925" cy="798513"/>
          </a:xfrm>
          <a:prstGeom prst="rect">
            <a:avLst/>
          </a:prstGeom>
          <a:noFill/>
        </p:spPr>
      </p:pic>
      <p:pic>
        <p:nvPicPr>
          <p:cNvPr id="15" name="Picture 3" descr="Full PPE 1">
            <a:extLst>
              <a:ext uri="{FF2B5EF4-FFF2-40B4-BE49-F238E27FC236}">
                <a16:creationId xmlns="" xmlns:a16="http://schemas.microsoft.com/office/drawing/2014/main" id="{D77AEC16-D404-4D58-804F-E72976885137}"/>
              </a:ext>
            </a:extLst>
          </p:cNvPr>
          <p:cNvPicPr>
            <a:picLocks noGrp="1" noChangeAspect="1" noChangeArrowheads="1"/>
          </p:cNvPicPr>
          <p:nvPr>
            <p:ph sz="half" idx="1"/>
          </p:nvPr>
        </p:nvPicPr>
        <p:blipFill>
          <a:blip r:embed="rId10" cstate="print"/>
          <a:srcRect/>
          <a:stretch>
            <a:fillRect/>
          </a:stretch>
        </p:blipFill>
        <p:spPr>
          <a:xfrm>
            <a:off x="1077942" y="1117600"/>
            <a:ext cx="1412815" cy="3403600"/>
          </a:xfrm>
          <a:noFill/>
          <a:ln/>
        </p:spPr>
      </p:pic>
    </p:spTree>
    <p:extLst>
      <p:ext uri="{BB962C8B-B14F-4D97-AF65-F5344CB8AC3E}">
        <p14:creationId xmlns:p14="http://schemas.microsoft.com/office/powerpoint/2010/main" val="197979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767886" y="415531"/>
            <a:ext cx="6918914" cy="409853"/>
          </a:xfrm>
        </p:spPr>
        <p:txBody>
          <a:bodyPr/>
          <a:lstStyle/>
          <a:p>
            <a:r>
              <a:rPr lang="en-GB" dirty="0"/>
              <a:t>Equipment Standard</a:t>
            </a:r>
          </a:p>
        </p:txBody>
      </p:sp>
      <p:pic>
        <p:nvPicPr>
          <p:cNvPr id="4" name="Picture 4" descr="Corner - black"/>
          <p:cNvPicPr>
            <a:picLocks noChangeAspect="1" noChangeArrowheads="1"/>
          </p:cNvPicPr>
          <p:nvPr/>
        </p:nvPicPr>
        <p:blipFill>
          <a:blip r:embed="rId3" cstate="print">
            <a:lum bright="12000"/>
          </a:blip>
          <a:srcRect/>
          <a:stretch>
            <a:fillRect/>
          </a:stretch>
        </p:blipFill>
        <p:spPr bwMode="auto">
          <a:xfrm>
            <a:off x="4118462" y="1962024"/>
            <a:ext cx="1889125" cy="1362075"/>
          </a:xfrm>
          <a:prstGeom prst="rect">
            <a:avLst/>
          </a:prstGeom>
          <a:noFill/>
          <a:ln w="9525">
            <a:solidFill>
              <a:srgbClr val="33CC33"/>
            </a:solidFill>
            <a:miter lim="800000"/>
            <a:headEnd/>
            <a:tailEnd/>
          </a:ln>
        </p:spPr>
      </p:pic>
      <p:pic>
        <p:nvPicPr>
          <p:cNvPr id="5" name="Picture 4" descr="Anti-slip mat"/>
          <p:cNvPicPr>
            <a:picLocks noChangeAspect="1" noChangeArrowheads="1"/>
          </p:cNvPicPr>
          <p:nvPr/>
        </p:nvPicPr>
        <p:blipFill>
          <a:blip r:embed="rId4" cstate="print"/>
          <a:srcRect/>
          <a:stretch>
            <a:fillRect/>
          </a:stretch>
        </p:blipFill>
        <p:spPr bwMode="auto">
          <a:xfrm>
            <a:off x="6444208" y="1277899"/>
            <a:ext cx="1882288" cy="897359"/>
          </a:xfrm>
          <a:prstGeom prst="rect">
            <a:avLst/>
          </a:prstGeom>
          <a:noFill/>
        </p:spPr>
      </p:pic>
      <p:pic>
        <p:nvPicPr>
          <p:cNvPr id="6" name="Picture 78" descr="LS505-7"/>
          <p:cNvPicPr>
            <a:picLocks noChangeAspect="1" noChangeArrowheads="1"/>
          </p:cNvPicPr>
          <p:nvPr/>
        </p:nvPicPr>
        <p:blipFill>
          <a:blip r:embed="rId5">
            <a:extLst>
              <a:ext uri="{28A0092B-C50C-407E-A947-70E740481C1C}">
                <a14:useLocalDpi xmlns:a14="http://schemas.microsoft.com/office/drawing/2010/main" val="0"/>
              </a:ext>
            </a:extLst>
          </a:blip>
          <a:srcRect t="31496" b="31496"/>
          <a:stretch>
            <a:fillRect/>
          </a:stretch>
        </p:blipFill>
        <p:spPr bwMode="auto">
          <a:xfrm>
            <a:off x="6156177" y="3045228"/>
            <a:ext cx="2714497" cy="78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C:\Users\rotcg1\Desktop\Ian Calderhead\PPP Animations\People\stick_figure_carrying_toolbox_300_clr_3311.gif"/>
          <p:cNvPicPr>
            <a:picLocks noGrp="1" noChangeAspect="1" noChangeArrowheads="1" noCrop="1"/>
          </p:cNvPicPr>
          <p:nvPr>
            <p:ph sz="half" idx="1"/>
          </p:nvPr>
        </p:nvPicPr>
        <p:blipFill>
          <a:blip r:embed="rId6">
            <a:extLst>
              <a:ext uri="{28A0092B-C50C-407E-A947-70E740481C1C}">
                <a14:useLocalDpi xmlns:a14="http://schemas.microsoft.com/office/drawing/2010/main" val="0"/>
              </a:ext>
            </a:extLst>
          </a:blip>
          <a:srcRect/>
          <a:stretch>
            <a:fillRect/>
          </a:stretch>
        </p:blipFill>
        <p:spPr bwMode="auto">
          <a:xfrm>
            <a:off x="732357" y="1065414"/>
            <a:ext cx="3036848" cy="3796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457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0">
            <a:extLst>
              <a:ext uri="{FF2B5EF4-FFF2-40B4-BE49-F238E27FC236}">
                <a16:creationId xmlns="" xmlns:a16="http://schemas.microsoft.com/office/drawing/2014/main" id="{4A55DEC8-E6EF-44D0-A4E2-3504C22E092C}"/>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pPr>
            <a:r>
              <a:rPr lang="en-GB" sz="2200" b="1" dirty="0">
                <a:solidFill>
                  <a:srgbClr val="CC0000"/>
                </a:solidFill>
                <a:latin typeface="Arial Narrow" panose="020B0606020202030204" pitchFamily="34" charset="0"/>
              </a:rPr>
              <a:t>Equipment Standards</a:t>
            </a:r>
          </a:p>
        </p:txBody>
      </p:sp>
      <p:grpSp>
        <p:nvGrpSpPr>
          <p:cNvPr id="7" name="Group 3">
            <a:extLst>
              <a:ext uri="{FF2B5EF4-FFF2-40B4-BE49-F238E27FC236}">
                <a16:creationId xmlns="" xmlns:a16="http://schemas.microsoft.com/office/drawing/2014/main" id="{DBA35058-7A90-4EE1-92E7-62316195D95D}"/>
              </a:ext>
            </a:extLst>
          </p:cNvPr>
          <p:cNvGrpSpPr>
            <a:grpSpLocks/>
          </p:cNvGrpSpPr>
          <p:nvPr/>
        </p:nvGrpSpPr>
        <p:grpSpPr bwMode="auto">
          <a:xfrm rot="16200000">
            <a:off x="424283" y="2415310"/>
            <a:ext cx="2571768" cy="736600"/>
            <a:chOff x="82" y="382"/>
            <a:chExt cx="419" cy="148"/>
          </a:xfrm>
        </p:grpSpPr>
        <p:sp>
          <p:nvSpPr>
            <p:cNvPr id="8" name="Rectangle 4">
              <a:extLst>
                <a:ext uri="{FF2B5EF4-FFF2-40B4-BE49-F238E27FC236}">
                  <a16:creationId xmlns="" xmlns:a16="http://schemas.microsoft.com/office/drawing/2014/main" id="{5253744B-65F4-4541-9FC0-1F8C5A13A304}"/>
                </a:ext>
              </a:extLst>
            </p:cNvPr>
            <p:cNvSpPr>
              <a:spLocks noChangeArrowheads="1"/>
            </p:cNvSpPr>
            <p:nvPr/>
          </p:nvSpPr>
          <p:spPr bwMode="auto">
            <a:xfrm>
              <a:off x="82" y="382"/>
              <a:ext cx="419" cy="148"/>
            </a:xfrm>
            <a:prstGeom prst="rect">
              <a:avLst/>
            </a:prstGeom>
            <a:solidFill>
              <a:srgbClr val="FFFFFF"/>
            </a:solidFill>
            <a:ln w="6350" algn="ctr">
              <a:solidFill>
                <a:srgbClr val="000000"/>
              </a:solidFill>
              <a:miter lim="800000"/>
              <a:headEnd/>
              <a:tailEnd/>
            </a:ln>
            <a:effectLst/>
          </p:spPr>
          <p:txBody>
            <a:bodyPr/>
            <a:lstStyle/>
            <a:p>
              <a:pPr defTabSz="914400" fontAlgn="base">
                <a:spcBef>
                  <a:spcPct val="0"/>
                </a:spcBef>
                <a:spcAft>
                  <a:spcPct val="0"/>
                </a:spcAft>
              </a:pPr>
              <a:endParaRPr lang="en-GB" sz="2400">
                <a:solidFill>
                  <a:srgbClr val="000000"/>
                </a:solidFill>
                <a:latin typeface="Arial" charset="0"/>
              </a:endParaRPr>
            </a:p>
          </p:txBody>
        </p:sp>
        <p:sp>
          <p:nvSpPr>
            <p:cNvPr id="9" name="Rectangle 5">
              <a:extLst>
                <a:ext uri="{FF2B5EF4-FFF2-40B4-BE49-F238E27FC236}">
                  <a16:creationId xmlns="" xmlns:a16="http://schemas.microsoft.com/office/drawing/2014/main" id="{FDDA378D-B1C1-4F8D-9F69-3D7C78D508B8}"/>
                </a:ext>
              </a:extLst>
            </p:cNvPr>
            <p:cNvSpPr>
              <a:spLocks noChangeArrowheads="1"/>
            </p:cNvSpPr>
            <p:nvPr/>
          </p:nvSpPr>
          <p:spPr bwMode="auto">
            <a:xfrm>
              <a:off x="94" y="393"/>
              <a:ext cx="399" cy="126"/>
            </a:xfrm>
            <a:prstGeom prst="rect">
              <a:avLst/>
            </a:prstGeom>
            <a:solidFill>
              <a:srgbClr val="3399FF"/>
            </a:solidFill>
            <a:ln w="9525" algn="ctr">
              <a:noFill/>
              <a:miter lim="800000"/>
              <a:headEnd/>
              <a:tailEnd/>
            </a:ln>
            <a:effectLst/>
          </p:spPr>
          <p:txBody>
            <a:bodyPr/>
            <a:lstStyle/>
            <a:p>
              <a:pPr defTabSz="914400" fontAlgn="base">
                <a:spcBef>
                  <a:spcPct val="0"/>
                </a:spcBef>
                <a:spcAft>
                  <a:spcPct val="0"/>
                </a:spcAft>
              </a:pPr>
              <a:endParaRPr lang="en-GB" sz="2400">
                <a:solidFill>
                  <a:srgbClr val="000000"/>
                </a:solidFill>
                <a:latin typeface="Arial" charset="0"/>
              </a:endParaRPr>
            </a:p>
          </p:txBody>
        </p:sp>
        <p:grpSp>
          <p:nvGrpSpPr>
            <p:cNvPr id="10" name="Group 6">
              <a:extLst>
                <a:ext uri="{FF2B5EF4-FFF2-40B4-BE49-F238E27FC236}">
                  <a16:creationId xmlns="" xmlns:a16="http://schemas.microsoft.com/office/drawing/2014/main" id="{534E62F4-9202-471A-9C3C-93B930B17A81}"/>
                </a:ext>
              </a:extLst>
            </p:cNvPr>
            <p:cNvGrpSpPr>
              <a:grpSpLocks/>
            </p:cNvGrpSpPr>
            <p:nvPr/>
          </p:nvGrpSpPr>
          <p:grpSpPr bwMode="auto">
            <a:xfrm>
              <a:off x="113" y="417"/>
              <a:ext cx="369" cy="88"/>
              <a:chOff x="113" y="404"/>
              <a:chExt cx="369" cy="88"/>
            </a:xfrm>
          </p:grpSpPr>
          <p:sp>
            <p:nvSpPr>
              <p:cNvPr id="11" name="Rectangle 7">
                <a:extLst>
                  <a:ext uri="{FF2B5EF4-FFF2-40B4-BE49-F238E27FC236}">
                    <a16:creationId xmlns="" xmlns:a16="http://schemas.microsoft.com/office/drawing/2014/main" id="{E7036D7F-6DCF-4994-AEB6-B8ED66FE98BC}"/>
                  </a:ext>
                </a:extLst>
              </p:cNvPr>
              <p:cNvSpPr>
                <a:spLocks noChangeArrowheads="1"/>
              </p:cNvSpPr>
              <p:nvPr/>
            </p:nvSpPr>
            <p:spPr bwMode="auto">
              <a:xfrm>
                <a:off x="115" y="445"/>
                <a:ext cx="356" cy="7"/>
              </a:xfrm>
              <a:prstGeom prst="rect">
                <a:avLst/>
              </a:prstGeom>
              <a:solidFill>
                <a:srgbClr val="FFFFFF"/>
              </a:solidFill>
              <a:ln w="9525">
                <a:noFill/>
                <a:miter lim="800000"/>
                <a:headEnd/>
                <a:tailEnd/>
              </a:ln>
            </p:spPr>
            <p:txBody>
              <a:bodyPr/>
              <a:lstStyle/>
              <a:p>
                <a:pPr defTabSz="914400" fontAlgn="base">
                  <a:spcBef>
                    <a:spcPct val="0"/>
                  </a:spcBef>
                  <a:spcAft>
                    <a:spcPct val="0"/>
                  </a:spcAft>
                </a:pPr>
                <a:endParaRPr lang="en-GB" sz="2400">
                  <a:solidFill>
                    <a:srgbClr val="000000"/>
                  </a:solidFill>
                  <a:latin typeface="Arial" charset="0"/>
                </a:endParaRPr>
              </a:p>
            </p:txBody>
          </p:sp>
          <p:sp>
            <p:nvSpPr>
              <p:cNvPr id="12" name="Rectangle 8">
                <a:extLst>
                  <a:ext uri="{FF2B5EF4-FFF2-40B4-BE49-F238E27FC236}">
                    <a16:creationId xmlns="" xmlns:a16="http://schemas.microsoft.com/office/drawing/2014/main" id="{1E7EC5A1-4234-488A-8587-BA37B3D80779}"/>
                  </a:ext>
                </a:extLst>
              </p:cNvPr>
              <p:cNvSpPr>
                <a:spLocks noChangeArrowheads="1"/>
              </p:cNvSpPr>
              <p:nvPr/>
            </p:nvSpPr>
            <p:spPr bwMode="auto">
              <a:xfrm>
                <a:off x="114" y="440"/>
                <a:ext cx="6" cy="16"/>
              </a:xfrm>
              <a:prstGeom prst="rect">
                <a:avLst/>
              </a:prstGeom>
              <a:solidFill>
                <a:srgbClr val="FFFFFF"/>
              </a:solidFill>
              <a:ln w="9525">
                <a:noFill/>
                <a:miter lim="800000"/>
                <a:headEnd/>
                <a:tailEnd/>
              </a:ln>
            </p:spPr>
            <p:txBody>
              <a:bodyPr/>
              <a:lstStyle/>
              <a:p>
                <a:pPr defTabSz="914400" fontAlgn="base">
                  <a:spcBef>
                    <a:spcPct val="0"/>
                  </a:spcBef>
                  <a:spcAft>
                    <a:spcPct val="0"/>
                  </a:spcAft>
                </a:pPr>
                <a:endParaRPr lang="en-GB" sz="2400">
                  <a:solidFill>
                    <a:srgbClr val="000000"/>
                  </a:solidFill>
                  <a:latin typeface="Arial" charset="0"/>
                </a:endParaRPr>
              </a:p>
            </p:txBody>
          </p:sp>
          <p:sp>
            <p:nvSpPr>
              <p:cNvPr id="13" name="Rectangle 9">
                <a:extLst>
                  <a:ext uri="{FF2B5EF4-FFF2-40B4-BE49-F238E27FC236}">
                    <a16:creationId xmlns="" xmlns:a16="http://schemas.microsoft.com/office/drawing/2014/main" id="{445624AD-0F34-46D9-AFA5-FCF6B186D957}"/>
                  </a:ext>
                </a:extLst>
              </p:cNvPr>
              <p:cNvSpPr>
                <a:spLocks noChangeArrowheads="1"/>
              </p:cNvSpPr>
              <p:nvPr/>
            </p:nvSpPr>
            <p:spPr bwMode="auto">
              <a:xfrm>
                <a:off x="113" y="404"/>
                <a:ext cx="8" cy="36"/>
              </a:xfrm>
              <a:prstGeom prst="rect">
                <a:avLst/>
              </a:prstGeom>
              <a:solidFill>
                <a:srgbClr val="FFFFFF"/>
              </a:solidFill>
              <a:ln w="9525">
                <a:noFill/>
                <a:miter lim="800000"/>
                <a:headEnd/>
                <a:tailEnd/>
              </a:ln>
            </p:spPr>
            <p:txBody>
              <a:bodyPr/>
              <a:lstStyle/>
              <a:p>
                <a:pPr defTabSz="914400" fontAlgn="base">
                  <a:spcBef>
                    <a:spcPct val="0"/>
                  </a:spcBef>
                  <a:spcAft>
                    <a:spcPct val="0"/>
                  </a:spcAft>
                </a:pPr>
                <a:endParaRPr lang="en-GB" sz="2400">
                  <a:solidFill>
                    <a:srgbClr val="000000"/>
                  </a:solidFill>
                  <a:latin typeface="Arial" charset="0"/>
                </a:endParaRPr>
              </a:p>
            </p:txBody>
          </p:sp>
          <p:sp>
            <p:nvSpPr>
              <p:cNvPr id="14" name="Rectangle 10">
                <a:extLst>
                  <a:ext uri="{FF2B5EF4-FFF2-40B4-BE49-F238E27FC236}">
                    <a16:creationId xmlns="" xmlns:a16="http://schemas.microsoft.com/office/drawing/2014/main" id="{A386750F-1DA2-4858-991B-53A0807E7E75}"/>
                  </a:ext>
                </a:extLst>
              </p:cNvPr>
              <p:cNvSpPr>
                <a:spLocks noChangeArrowheads="1"/>
              </p:cNvSpPr>
              <p:nvPr/>
            </p:nvSpPr>
            <p:spPr bwMode="auto">
              <a:xfrm>
                <a:off x="113" y="456"/>
                <a:ext cx="9" cy="36"/>
              </a:xfrm>
              <a:prstGeom prst="rect">
                <a:avLst/>
              </a:prstGeom>
              <a:solidFill>
                <a:srgbClr val="FFFFFF"/>
              </a:solidFill>
              <a:ln w="9525">
                <a:noFill/>
                <a:miter lim="800000"/>
                <a:headEnd/>
                <a:tailEnd/>
              </a:ln>
            </p:spPr>
            <p:txBody>
              <a:bodyPr/>
              <a:lstStyle/>
              <a:p>
                <a:pPr defTabSz="914400" fontAlgn="base">
                  <a:spcBef>
                    <a:spcPct val="0"/>
                  </a:spcBef>
                  <a:spcAft>
                    <a:spcPct val="0"/>
                  </a:spcAft>
                </a:pPr>
                <a:endParaRPr lang="en-GB" sz="2400">
                  <a:solidFill>
                    <a:srgbClr val="000000"/>
                  </a:solidFill>
                  <a:latin typeface="Arial" charset="0"/>
                </a:endParaRPr>
              </a:p>
            </p:txBody>
          </p:sp>
          <p:sp>
            <p:nvSpPr>
              <p:cNvPr id="15" name="Rectangle 11">
                <a:extLst>
                  <a:ext uri="{FF2B5EF4-FFF2-40B4-BE49-F238E27FC236}">
                    <a16:creationId xmlns="" xmlns:a16="http://schemas.microsoft.com/office/drawing/2014/main" id="{16ADB878-755B-4131-9590-A3FBE2B66EAD}"/>
                  </a:ext>
                </a:extLst>
              </p:cNvPr>
              <p:cNvSpPr>
                <a:spLocks noChangeArrowheads="1"/>
              </p:cNvSpPr>
              <p:nvPr/>
            </p:nvSpPr>
            <p:spPr bwMode="auto">
              <a:xfrm>
                <a:off x="470" y="444"/>
                <a:ext cx="12" cy="9"/>
              </a:xfrm>
              <a:prstGeom prst="rect">
                <a:avLst/>
              </a:prstGeom>
              <a:solidFill>
                <a:srgbClr val="FFFFFF"/>
              </a:solidFill>
              <a:ln w="9525">
                <a:noFill/>
                <a:miter lim="800000"/>
                <a:headEnd/>
                <a:tailEnd/>
              </a:ln>
            </p:spPr>
            <p:txBody>
              <a:bodyPr/>
              <a:lstStyle/>
              <a:p>
                <a:pPr defTabSz="914400" fontAlgn="base">
                  <a:spcBef>
                    <a:spcPct val="0"/>
                  </a:spcBef>
                  <a:spcAft>
                    <a:spcPct val="0"/>
                  </a:spcAft>
                </a:pPr>
                <a:endParaRPr lang="en-GB" sz="2400">
                  <a:solidFill>
                    <a:srgbClr val="000000"/>
                  </a:solidFill>
                  <a:latin typeface="Arial" charset="0"/>
                </a:endParaRPr>
              </a:p>
            </p:txBody>
          </p:sp>
          <p:grpSp>
            <p:nvGrpSpPr>
              <p:cNvPr id="16" name="Group 12">
                <a:extLst>
                  <a:ext uri="{FF2B5EF4-FFF2-40B4-BE49-F238E27FC236}">
                    <a16:creationId xmlns="" xmlns:a16="http://schemas.microsoft.com/office/drawing/2014/main" id="{9B5D454B-EE4D-4C45-ABD0-7BA740A8AC0C}"/>
                  </a:ext>
                </a:extLst>
              </p:cNvPr>
              <p:cNvGrpSpPr>
                <a:grpSpLocks/>
              </p:cNvGrpSpPr>
              <p:nvPr/>
            </p:nvGrpSpPr>
            <p:grpSpPr bwMode="auto">
              <a:xfrm>
                <a:off x="434" y="404"/>
                <a:ext cx="39" cy="41"/>
                <a:chOff x="826" y="101"/>
                <a:chExt cx="87" cy="87"/>
              </a:xfrm>
            </p:grpSpPr>
            <p:sp>
              <p:nvSpPr>
                <p:cNvPr id="17" name="Rectangle 13">
                  <a:extLst>
                    <a:ext uri="{FF2B5EF4-FFF2-40B4-BE49-F238E27FC236}">
                      <a16:creationId xmlns="" xmlns:a16="http://schemas.microsoft.com/office/drawing/2014/main" id="{0A0568BF-463B-4111-8CBC-38BE871F1072}"/>
                    </a:ext>
                  </a:extLst>
                </p:cNvPr>
                <p:cNvSpPr>
                  <a:spLocks noChangeArrowheads="1"/>
                </p:cNvSpPr>
                <p:nvPr/>
              </p:nvSpPr>
              <p:spPr bwMode="auto">
                <a:xfrm rot="2272499">
                  <a:off x="826" y="101"/>
                  <a:ext cx="87" cy="14"/>
                </a:xfrm>
                <a:prstGeom prst="rect">
                  <a:avLst/>
                </a:prstGeom>
                <a:solidFill>
                  <a:srgbClr val="FFFFFF"/>
                </a:solidFill>
                <a:ln w="9525">
                  <a:solidFill>
                    <a:srgbClr val="969696"/>
                  </a:solidFill>
                  <a:miter lim="800000"/>
                  <a:headEnd/>
                  <a:tailEnd/>
                </a:ln>
              </p:spPr>
              <p:txBody>
                <a:bodyPr/>
                <a:lstStyle/>
                <a:p>
                  <a:pPr defTabSz="914400" fontAlgn="base">
                    <a:spcBef>
                      <a:spcPct val="0"/>
                    </a:spcBef>
                    <a:spcAft>
                      <a:spcPct val="0"/>
                    </a:spcAft>
                  </a:pPr>
                  <a:endParaRPr lang="en-GB" sz="2400">
                    <a:solidFill>
                      <a:srgbClr val="000000"/>
                    </a:solidFill>
                    <a:latin typeface="Arial" charset="0"/>
                  </a:endParaRPr>
                </a:p>
              </p:txBody>
            </p:sp>
            <p:sp>
              <p:nvSpPr>
                <p:cNvPr id="18" name="Rectangle 14">
                  <a:extLst>
                    <a:ext uri="{FF2B5EF4-FFF2-40B4-BE49-F238E27FC236}">
                      <a16:creationId xmlns="" xmlns:a16="http://schemas.microsoft.com/office/drawing/2014/main" id="{AFCE39DC-52AB-4490-AEEF-F20FA6266C7B}"/>
                    </a:ext>
                  </a:extLst>
                </p:cNvPr>
                <p:cNvSpPr>
                  <a:spLocks noChangeArrowheads="1"/>
                </p:cNvSpPr>
                <p:nvPr/>
              </p:nvSpPr>
              <p:spPr bwMode="auto">
                <a:xfrm rot="1541288">
                  <a:off x="885" y="125"/>
                  <a:ext cx="13" cy="45"/>
                </a:xfrm>
                <a:prstGeom prst="rect">
                  <a:avLst/>
                </a:prstGeom>
                <a:solidFill>
                  <a:srgbClr val="FFFFFF"/>
                </a:solidFill>
                <a:ln w="9525" algn="ctr">
                  <a:noFill/>
                  <a:miter lim="800000"/>
                  <a:headEnd/>
                  <a:tailEnd/>
                </a:ln>
                <a:effectLst/>
              </p:spPr>
              <p:txBody>
                <a:bodyPr/>
                <a:lstStyle/>
                <a:p>
                  <a:pPr defTabSz="914400" fontAlgn="base">
                    <a:spcBef>
                      <a:spcPct val="0"/>
                    </a:spcBef>
                    <a:spcAft>
                      <a:spcPct val="0"/>
                    </a:spcAft>
                  </a:pPr>
                  <a:endParaRPr lang="en-GB" sz="2400">
                    <a:solidFill>
                      <a:srgbClr val="000000"/>
                    </a:solidFill>
                    <a:latin typeface="Arial" charset="0"/>
                  </a:endParaRPr>
                </a:p>
              </p:txBody>
            </p:sp>
            <p:sp>
              <p:nvSpPr>
                <p:cNvPr id="19" name="Rectangle 15">
                  <a:extLst>
                    <a:ext uri="{FF2B5EF4-FFF2-40B4-BE49-F238E27FC236}">
                      <a16:creationId xmlns="" xmlns:a16="http://schemas.microsoft.com/office/drawing/2014/main" id="{625F593C-6754-4EF1-A563-2BB02E3E4AC1}"/>
                    </a:ext>
                  </a:extLst>
                </p:cNvPr>
                <p:cNvSpPr>
                  <a:spLocks noChangeArrowheads="1"/>
                </p:cNvSpPr>
                <p:nvPr/>
              </p:nvSpPr>
              <p:spPr bwMode="auto">
                <a:xfrm>
                  <a:off x="877" y="161"/>
                  <a:ext cx="13" cy="27"/>
                </a:xfrm>
                <a:prstGeom prst="rect">
                  <a:avLst/>
                </a:prstGeom>
                <a:solidFill>
                  <a:srgbClr val="FFFFFF"/>
                </a:solidFill>
                <a:ln w="9525" algn="ctr">
                  <a:noFill/>
                  <a:miter lim="800000"/>
                  <a:headEnd/>
                  <a:tailEnd/>
                </a:ln>
                <a:effectLst/>
              </p:spPr>
              <p:txBody>
                <a:bodyPr/>
                <a:lstStyle/>
                <a:p>
                  <a:pPr defTabSz="914400" fontAlgn="base">
                    <a:spcBef>
                      <a:spcPct val="0"/>
                    </a:spcBef>
                    <a:spcAft>
                      <a:spcPct val="0"/>
                    </a:spcAft>
                  </a:pPr>
                  <a:endParaRPr lang="en-GB" sz="2400">
                    <a:solidFill>
                      <a:srgbClr val="000000"/>
                    </a:solidFill>
                    <a:latin typeface="Arial" charset="0"/>
                  </a:endParaRPr>
                </a:p>
              </p:txBody>
            </p:sp>
          </p:grpSp>
        </p:grpSp>
      </p:grpSp>
      <p:sp>
        <p:nvSpPr>
          <p:cNvPr id="20" name="Rectangle 2">
            <a:extLst>
              <a:ext uri="{FF2B5EF4-FFF2-40B4-BE49-F238E27FC236}">
                <a16:creationId xmlns="" xmlns:a16="http://schemas.microsoft.com/office/drawing/2014/main" id="{B8E204EB-D3B3-4629-BB3F-6D0C2105F198}"/>
              </a:ext>
            </a:extLst>
          </p:cNvPr>
          <p:cNvSpPr>
            <a:spLocks noGrp="1" noChangeArrowheads="1"/>
          </p:cNvSpPr>
          <p:nvPr>
            <p:ph sz="half" idx="1"/>
          </p:nvPr>
        </p:nvSpPr>
        <p:spPr>
          <a:xfrm>
            <a:off x="965915" y="4081463"/>
            <a:ext cx="1384479" cy="357522"/>
          </a:xfrm>
        </p:spPr>
        <p:txBody>
          <a:bodyPr>
            <a:normAutofit fontScale="25000" lnSpcReduction="20000"/>
          </a:bodyPr>
          <a:lstStyle/>
          <a:p>
            <a:pPr>
              <a:buNone/>
            </a:pPr>
            <a:endParaRPr lang="en-GB" dirty="0">
              <a:solidFill>
                <a:srgbClr val="333399"/>
              </a:solidFill>
            </a:endParaRPr>
          </a:p>
          <a:p>
            <a:r>
              <a:rPr lang="en-GB" sz="6800" b="1" dirty="0">
                <a:solidFill>
                  <a:srgbClr val="333399"/>
                </a:solidFill>
              </a:rPr>
              <a:t>Roof Pole</a:t>
            </a:r>
          </a:p>
        </p:txBody>
      </p:sp>
      <p:pic>
        <p:nvPicPr>
          <p:cNvPr id="22" name="Picture 2" descr="C:\Users\rotcg1\AppData\Local\Microsoft\Windows\Temporary Internet Files\Content.Outlook\WB1WS24V\Photo opening sliding roof from the ground - blue trailer.jpg">
            <a:extLst>
              <a:ext uri="{FF2B5EF4-FFF2-40B4-BE49-F238E27FC236}">
                <a16:creationId xmlns="" xmlns:a16="http://schemas.microsoft.com/office/drawing/2014/main" id="{2C9F1CD0-6A98-48CC-A6E3-F68AB9B69BE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09801" y="894104"/>
            <a:ext cx="4488160" cy="3366120"/>
          </a:xfrm>
          <a:prstGeom prst="rect">
            <a:avLst/>
          </a:prstGeom>
          <a:noFill/>
        </p:spPr>
      </p:pic>
    </p:spTree>
    <p:extLst>
      <p:ext uri="{BB962C8B-B14F-4D97-AF65-F5344CB8AC3E}">
        <p14:creationId xmlns:p14="http://schemas.microsoft.com/office/powerpoint/2010/main" val="199142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8">
            <a:extLst>
              <a:ext uri="{FF2B5EF4-FFF2-40B4-BE49-F238E27FC236}">
                <a16:creationId xmlns="" xmlns:a16="http://schemas.microsoft.com/office/drawing/2014/main" id="{7CE63D43-1CF1-4789-BF2D-6F1ABBB6E2E0}"/>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pPr>
            <a:r>
              <a:rPr lang="en-GB" sz="2200" b="1" dirty="0">
                <a:solidFill>
                  <a:srgbClr val="CC0000"/>
                </a:solidFill>
                <a:latin typeface="Arial Narrow" panose="020B0606020202030204" pitchFamily="34" charset="0"/>
                <a:ea typeface="MS PGothic" pitchFamily="34" charset="-128"/>
              </a:rPr>
              <a:t>Webbing Straps  . . .</a:t>
            </a:r>
          </a:p>
        </p:txBody>
      </p:sp>
      <p:sp>
        <p:nvSpPr>
          <p:cNvPr id="28" name="AutoShape 7">
            <a:extLst>
              <a:ext uri="{FF2B5EF4-FFF2-40B4-BE49-F238E27FC236}">
                <a16:creationId xmlns="" xmlns:a16="http://schemas.microsoft.com/office/drawing/2014/main" id="{95A1F362-4CF7-4517-B737-80130DEB1365}"/>
              </a:ext>
            </a:extLst>
          </p:cNvPr>
          <p:cNvSpPr>
            <a:spLocks noChangeArrowheads="1"/>
          </p:cNvSpPr>
          <p:nvPr/>
        </p:nvSpPr>
        <p:spPr bwMode="auto">
          <a:xfrm flipH="1">
            <a:off x="1720135" y="662483"/>
            <a:ext cx="1314450" cy="2476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9CC00"/>
          </a:solidFill>
          <a:ln w="9525" cap="rnd">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grpSp>
        <p:nvGrpSpPr>
          <p:cNvPr id="29" name="Group 3">
            <a:extLst>
              <a:ext uri="{FF2B5EF4-FFF2-40B4-BE49-F238E27FC236}">
                <a16:creationId xmlns="" xmlns:a16="http://schemas.microsoft.com/office/drawing/2014/main" id="{E2F8A8DD-3638-4E5A-B4AC-EAEB8369E520}"/>
              </a:ext>
            </a:extLst>
          </p:cNvPr>
          <p:cNvGrpSpPr>
            <a:grpSpLocks/>
          </p:cNvGrpSpPr>
          <p:nvPr/>
        </p:nvGrpSpPr>
        <p:grpSpPr bwMode="auto">
          <a:xfrm>
            <a:off x="3237598" y="698275"/>
            <a:ext cx="1752600" cy="180975"/>
            <a:chOff x="1795" y="1075"/>
            <a:chExt cx="1104" cy="114"/>
          </a:xfrm>
        </p:grpSpPr>
        <p:sp>
          <p:nvSpPr>
            <p:cNvPr id="30" name="Rectangle 4">
              <a:extLst>
                <a:ext uri="{FF2B5EF4-FFF2-40B4-BE49-F238E27FC236}">
                  <a16:creationId xmlns="" xmlns:a16="http://schemas.microsoft.com/office/drawing/2014/main" id="{8979E12B-A3CE-445B-ABB6-65E8BEFF0EE8}"/>
                </a:ext>
              </a:extLst>
            </p:cNvPr>
            <p:cNvSpPr>
              <a:spLocks noChangeArrowheads="1"/>
            </p:cNvSpPr>
            <p:nvPr/>
          </p:nvSpPr>
          <p:spPr bwMode="auto">
            <a:xfrm rot="5400000">
              <a:off x="2689" y="980"/>
              <a:ext cx="113" cy="306"/>
            </a:xfrm>
            <a:prstGeom prst="rect">
              <a:avLst/>
            </a:prstGeom>
            <a:solidFill>
              <a:srgbClr val="3399FF"/>
            </a:solidFill>
            <a:ln w="3175">
              <a:solidFill>
                <a:srgbClr val="000000"/>
              </a:solidFill>
              <a:miter lim="800000"/>
              <a:headEnd/>
              <a:tailEnd/>
            </a:ln>
            <a:effectLst/>
          </p:spPr>
          <p:txBody>
            <a:bodyPr lIns="90000" tIns="46800" rIns="90000" bIns="4680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sp>
          <p:nvSpPr>
            <p:cNvPr id="31" name="Rectangle 5">
              <a:extLst>
                <a:ext uri="{FF2B5EF4-FFF2-40B4-BE49-F238E27FC236}">
                  <a16:creationId xmlns="" xmlns:a16="http://schemas.microsoft.com/office/drawing/2014/main" id="{324BC5BA-6269-464B-B2C6-F39624C0E098}"/>
                </a:ext>
              </a:extLst>
            </p:cNvPr>
            <p:cNvSpPr>
              <a:spLocks noChangeArrowheads="1"/>
            </p:cNvSpPr>
            <p:nvPr/>
          </p:nvSpPr>
          <p:spPr bwMode="auto">
            <a:xfrm rot="16200000">
              <a:off x="2160" y="710"/>
              <a:ext cx="114" cy="844"/>
            </a:xfrm>
            <a:prstGeom prst="rect">
              <a:avLst/>
            </a:prstGeom>
            <a:solidFill>
              <a:srgbClr val="3399FF"/>
            </a:solidFill>
            <a:ln w="3175">
              <a:solidFill>
                <a:srgbClr val="000000"/>
              </a:solidFill>
              <a:miter lim="800000"/>
              <a:headEnd/>
              <a:tailEnd/>
            </a:ln>
            <a:effectLst/>
          </p:spPr>
          <p:txBody>
            <a:bodyPr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grpSp>
      <p:grpSp>
        <p:nvGrpSpPr>
          <p:cNvPr id="32" name="Group 17">
            <a:extLst>
              <a:ext uri="{FF2B5EF4-FFF2-40B4-BE49-F238E27FC236}">
                <a16:creationId xmlns="" xmlns:a16="http://schemas.microsoft.com/office/drawing/2014/main" id="{56A0643A-CF77-4FD0-A131-C185315ACE5D}"/>
              </a:ext>
            </a:extLst>
          </p:cNvPr>
          <p:cNvGrpSpPr>
            <a:grpSpLocks/>
          </p:cNvGrpSpPr>
          <p:nvPr/>
        </p:nvGrpSpPr>
        <p:grpSpPr bwMode="auto">
          <a:xfrm>
            <a:off x="3082336" y="650678"/>
            <a:ext cx="241300" cy="300037"/>
            <a:chOff x="1809" y="1933"/>
            <a:chExt cx="575" cy="741"/>
          </a:xfrm>
        </p:grpSpPr>
        <p:sp>
          <p:nvSpPr>
            <p:cNvPr id="33" name="Freeform 18">
              <a:extLst>
                <a:ext uri="{FF2B5EF4-FFF2-40B4-BE49-F238E27FC236}">
                  <a16:creationId xmlns="" xmlns:a16="http://schemas.microsoft.com/office/drawing/2014/main" id="{59D26C66-3630-4007-ABA7-BC998C58A4AE}"/>
                </a:ext>
              </a:extLst>
            </p:cNvPr>
            <p:cNvSpPr>
              <a:spLocks/>
            </p:cNvSpPr>
            <p:nvPr/>
          </p:nvSpPr>
          <p:spPr bwMode="auto">
            <a:xfrm>
              <a:off x="1809" y="2015"/>
              <a:ext cx="575" cy="579"/>
            </a:xfrm>
            <a:custGeom>
              <a:avLst/>
              <a:gdLst/>
              <a:ahLst/>
              <a:cxnLst>
                <a:cxn ang="0">
                  <a:pos x="0" y="0"/>
                </a:cxn>
                <a:cxn ang="0">
                  <a:pos x="467" y="0"/>
                </a:cxn>
                <a:cxn ang="0">
                  <a:pos x="456" y="25"/>
                </a:cxn>
                <a:cxn ang="0">
                  <a:pos x="443" y="64"/>
                </a:cxn>
                <a:cxn ang="0">
                  <a:pos x="437" y="103"/>
                </a:cxn>
                <a:cxn ang="0">
                  <a:pos x="444" y="150"/>
                </a:cxn>
                <a:cxn ang="0">
                  <a:pos x="480" y="220"/>
                </a:cxn>
                <a:cxn ang="0">
                  <a:pos x="531" y="324"/>
                </a:cxn>
                <a:cxn ang="0">
                  <a:pos x="561" y="384"/>
                </a:cxn>
                <a:cxn ang="0">
                  <a:pos x="575" y="430"/>
                </a:cxn>
                <a:cxn ang="0">
                  <a:pos x="575" y="469"/>
                </a:cxn>
                <a:cxn ang="0">
                  <a:pos x="564" y="522"/>
                </a:cxn>
                <a:cxn ang="0">
                  <a:pos x="545" y="579"/>
                </a:cxn>
                <a:cxn ang="0">
                  <a:pos x="0" y="579"/>
                </a:cxn>
                <a:cxn ang="0">
                  <a:pos x="0" y="0"/>
                </a:cxn>
              </a:cxnLst>
              <a:rect l="0" t="0" r="r" b="b"/>
              <a:pathLst>
                <a:path w="575" h="579">
                  <a:moveTo>
                    <a:pt x="0" y="0"/>
                  </a:moveTo>
                  <a:lnTo>
                    <a:pt x="467" y="0"/>
                  </a:lnTo>
                  <a:lnTo>
                    <a:pt x="456" y="25"/>
                  </a:lnTo>
                  <a:lnTo>
                    <a:pt x="443" y="64"/>
                  </a:lnTo>
                  <a:lnTo>
                    <a:pt x="437" y="103"/>
                  </a:lnTo>
                  <a:lnTo>
                    <a:pt x="444" y="150"/>
                  </a:lnTo>
                  <a:lnTo>
                    <a:pt x="480" y="220"/>
                  </a:lnTo>
                  <a:lnTo>
                    <a:pt x="531" y="324"/>
                  </a:lnTo>
                  <a:lnTo>
                    <a:pt x="561" y="384"/>
                  </a:lnTo>
                  <a:lnTo>
                    <a:pt x="575" y="430"/>
                  </a:lnTo>
                  <a:lnTo>
                    <a:pt x="575" y="469"/>
                  </a:lnTo>
                  <a:lnTo>
                    <a:pt x="564" y="522"/>
                  </a:lnTo>
                  <a:lnTo>
                    <a:pt x="545" y="579"/>
                  </a:lnTo>
                  <a:lnTo>
                    <a:pt x="0" y="579"/>
                  </a:lnTo>
                  <a:lnTo>
                    <a:pt x="0" y="0"/>
                  </a:lnTo>
                  <a:close/>
                </a:path>
              </a:pathLst>
            </a:custGeom>
            <a:solidFill>
              <a:srgbClr val="FFFFFF"/>
            </a:solidFill>
            <a:ln w="9525" cap="rnd" cmpd="sng">
              <a:noFill/>
              <a:prstDash val="solid"/>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sp>
          <p:nvSpPr>
            <p:cNvPr id="34" name="Freeform 19">
              <a:extLst>
                <a:ext uri="{FF2B5EF4-FFF2-40B4-BE49-F238E27FC236}">
                  <a16:creationId xmlns="" xmlns:a16="http://schemas.microsoft.com/office/drawing/2014/main" id="{A6070706-B8D3-46A5-9F02-DE6EEAA3C9FF}"/>
                </a:ext>
              </a:extLst>
            </p:cNvPr>
            <p:cNvSpPr>
              <a:spLocks/>
            </p:cNvSpPr>
            <p:nvPr/>
          </p:nvSpPr>
          <p:spPr bwMode="auto">
            <a:xfrm>
              <a:off x="2245" y="1933"/>
              <a:ext cx="139" cy="741"/>
            </a:xfrm>
            <a:custGeom>
              <a:avLst/>
              <a:gdLst/>
              <a:ahLst/>
              <a:cxnLst>
                <a:cxn ang="0">
                  <a:pos x="105" y="0"/>
                </a:cxn>
                <a:cxn ang="0">
                  <a:pos x="1" y="196"/>
                </a:cxn>
                <a:cxn ang="0">
                  <a:pos x="99" y="380"/>
                </a:cxn>
                <a:cxn ang="0">
                  <a:pos x="197" y="576"/>
                </a:cxn>
                <a:cxn ang="0">
                  <a:pos x="99" y="796"/>
                </a:cxn>
              </a:cxnLst>
              <a:rect l="0" t="0" r="r" b="b"/>
              <a:pathLst>
                <a:path w="197" h="796">
                  <a:moveTo>
                    <a:pt x="105" y="0"/>
                  </a:moveTo>
                  <a:cubicBezTo>
                    <a:pt x="53" y="66"/>
                    <a:pt x="2" y="133"/>
                    <a:pt x="1" y="196"/>
                  </a:cubicBezTo>
                  <a:cubicBezTo>
                    <a:pt x="0" y="259"/>
                    <a:pt x="66" y="317"/>
                    <a:pt x="99" y="380"/>
                  </a:cubicBezTo>
                  <a:cubicBezTo>
                    <a:pt x="132" y="443"/>
                    <a:pt x="197" y="507"/>
                    <a:pt x="197" y="576"/>
                  </a:cubicBezTo>
                  <a:cubicBezTo>
                    <a:pt x="197" y="645"/>
                    <a:pt x="148" y="720"/>
                    <a:pt x="99" y="796"/>
                  </a:cubicBezTo>
                </a:path>
              </a:pathLst>
            </a:custGeom>
            <a:noFill/>
            <a:ln w="9525" cap="rnd" cmpd="sng">
              <a:solidFill>
                <a:srgbClr val="000000"/>
              </a:solidFill>
              <a:prstDash val="solid"/>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grpSp>
      <p:sp>
        <p:nvSpPr>
          <p:cNvPr id="38" name="Rectangle 15">
            <a:extLst>
              <a:ext uri="{FF2B5EF4-FFF2-40B4-BE49-F238E27FC236}">
                <a16:creationId xmlns="" xmlns:a16="http://schemas.microsoft.com/office/drawing/2014/main" id="{79CDD0F9-DBCF-4C8C-BDA3-98D9C6D6E32C}"/>
              </a:ext>
            </a:extLst>
          </p:cNvPr>
          <p:cNvSpPr>
            <a:spLocks noChangeArrowheads="1"/>
          </p:cNvSpPr>
          <p:nvPr/>
        </p:nvSpPr>
        <p:spPr bwMode="auto">
          <a:xfrm rot="16200000">
            <a:off x="5563038" y="114976"/>
            <a:ext cx="180975" cy="1339850"/>
          </a:xfrm>
          <a:prstGeom prst="rect">
            <a:avLst/>
          </a:prstGeom>
          <a:solidFill>
            <a:srgbClr val="3399FF"/>
          </a:solidFill>
          <a:ln w="3175">
            <a:solidFill>
              <a:srgbClr val="000000"/>
            </a:solidFill>
            <a:miter lim="800000"/>
            <a:headEnd/>
            <a:tailEnd/>
          </a:ln>
          <a:effectLst/>
        </p:spPr>
        <p:txBody>
          <a:bodyPr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grpSp>
        <p:nvGrpSpPr>
          <p:cNvPr id="39" name="Group 20">
            <a:extLst>
              <a:ext uri="{FF2B5EF4-FFF2-40B4-BE49-F238E27FC236}">
                <a16:creationId xmlns="" xmlns:a16="http://schemas.microsoft.com/office/drawing/2014/main" id="{08227827-84D4-44CB-AF52-E0E19ACDD717}"/>
              </a:ext>
            </a:extLst>
          </p:cNvPr>
          <p:cNvGrpSpPr>
            <a:grpSpLocks/>
          </p:cNvGrpSpPr>
          <p:nvPr/>
        </p:nvGrpSpPr>
        <p:grpSpPr bwMode="auto">
          <a:xfrm flipH="1">
            <a:off x="6250552" y="629281"/>
            <a:ext cx="241300" cy="300037"/>
            <a:chOff x="1809" y="1933"/>
            <a:chExt cx="575" cy="741"/>
          </a:xfrm>
        </p:grpSpPr>
        <p:sp>
          <p:nvSpPr>
            <p:cNvPr id="40" name="Freeform 21">
              <a:extLst>
                <a:ext uri="{FF2B5EF4-FFF2-40B4-BE49-F238E27FC236}">
                  <a16:creationId xmlns="" xmlns:a16="http://schemas.microsoft.com/office/drawing/2014/main" id="{52AA8F4A-C64F-49FC-AE14-55C7C93695C5}"/>
                </a:ext>
              </a:extLst>
            </p:cNvPr>
            <p:cNvSpPr>
              <a:spLocks/>
            </p:cNvSpPr>
            <p:nvPr/>
          </p:nvSpPr>
          <p:spPr bwMode="auto">
            <a:xfrm>
              <a:off x="1809" y="2015"/>
              <a:ext cx="575" cy="579"/>
            </a:xfrm>
            <a:custGeom>
              <a:avLst/>
              <a:gdLst/>
              <a:ahLst/>
              <a:cxnLst>
                <a:cxn ang="0">
                  <a:pos x="0" y="0"/>
                </a:cxn>
                <a:cxn ang="0">
                  <a:pos x="467" y="0"/>
                </a:cxn>
                <a:cxn ang="0">
                  <a:pos x="456" y="25"/>
                </a:cxn>
                <a:cxn ang="0">
                  <a:pos x="443" y="64"/>
                </a:cxn>
                <a:cxn ang="0">
                  <a:pos x="437" y="103"/>
                </a:cxn>
                <a:cxn ang="0">
                  <a:pos x="444" y="150"/>
                </a:cxn>
                <a:cxn ang="0">
                  <a:pos x="480" y="220"/>
                </a:cxn>
                <a:cxn ang="0">
                  <a:pos x="531" y="324"/>
                </a:cxn>
                <a:cxn ang="0">
                  <a:pos x="561" y="384"/>
                </a:cxn>
                <a:cxn ang="0">
                  <a:pos x="575" y="430"/>
                </a:cxn>
                <a:cxn ang="0">
                  <a:pos x="575" y="469"/>
                </a:cxn>
                <a:cxn ang="0">
                  <a:pos x="564" y="522"/>
                </a:cxn>
                <a:cxn ang="0">
                  <a:pos x="545" y="579"/>
                </a:cxn>
                <a:cxn ang="0">
                  <a:pos x="0" y="579"/>
                </a:cxn>
                <a:cxn ang="0">
                  <a:pos x="0" y="0"/>
                </a:cxn>
              </a:cxnLst>
              <a:rect l="0" t="0" r="r" b="b"/>
              <a:pathLst>
                <a:path w="575" h="579">
                  <a:moveTo>
                    <a:pt x="0" y="0"/>
                  </a:moveTo>
                  <a:lnTo>
                    <a:pt x="467" y="0"/>
                  </a:lnTo>
                  <a:lnTo>
                    <a:pt x="456" y="25"/>
                  </a:lnTo>
                  <a:lnTo>
                    <a:pt x="443" y="64"/>
                  </a:lnTo>
                  <a:lnTo>
                    <a:pt x="437" y="103"/>
                  </a:lnTo>
                  <a:lnTo>
                    <a:pt x="444" y="150"/>
                  </a:lnTo>
                  <a:lnTo>
                    <a:pt x="480" y="220"/>
                  </a:lnTo>
                  <a:lnTo>
                    <a:pt x="531" y="324"/>
                  </a:lnTo>
                  <a:lnTo>
                    <a:pt x="561" y="384"/>
                  </a:lnTo>
                  <a:lnTo>
                    <a:pt x="575" y="430"/>
                  </a:lnTo>
                  <a:lnTo>
                    <a:pt x="575" y="469"/>
                  </a:lnTo>
                  <a:lnTo>
                    <a:pt x="564" y="522"/>
                  </a:lnTo>
                  <a:lnTo>
                    <a:pt x="545" y="579"/>
                  </a:lnTo>
                  <a:lnTo>
                    <a:pt x="0" y="579"/>
                  </a:lnTo>
                  <a:lnTo>
                    <a:pt x="0" y="0"/>
                  </a:lnTo>
                  <a:close/>
                </a:path>
              </a:pathLst>
            </a:custGeom>
            <a:solidFill>
              <a:srgbClr val="FFFFFF"/>
            </a:solidFill>
            <a:ln w="9525" cap="rnd" cmpd="sng">
              <a:noFill/>
              <a:prstDash val="solid"/>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sp>
          <p:nvSpPr>
            <p:cNvPr id="41" name="Freeform 22">
              <a:extLst>
                <a:ext uri="{FF2B5EF4-FFF2-40B4-BE49-F238E27FC236}">
                  <a16:creationId xmlns="" xmlns:a16="http://schemas.microsoft.com/office/drawing/2014/main" id="{B68FDA2E-0377-4DDA-8E10-C429982A9124}"/>
                </a:ext>
              </a:extLst>
            </p:cNvPr>
            <p:cNvSpPr>
              <a:spLocks/>
            </p:cNvSpPr>
            <p:nvPr/>
          </p:nvSpPr>
          <p:spPr bwMode="auto">
            <a:xfrm>
              <a:off x="2245" y="1933"/>
              <a:ext cx="139" cy="741"/>
            </a:xfrm>
            <a:custGeom>
              <a:avLst/>
              <a:gdLst/>
              <a:ahLst/>
              <a:cxnLst>
                <a:cxn ang="0">
                  <a:pos x="105" y="0"/>
                </a:cxn>
                <a:cxn ang="0">
                  <a:pos x="1" y="196"/>
                </a:cxn>
                <a:cxn ang="0">
                  <a:pos x="99" y="380"/>
                </a:cxn>
                <a:cxn ang="0">
                  <a:pos x="197" y="576"/>
                </a:cxn>
                <a:cxn ang="0">
                  <a:pos x="99" y="796"/>
                </a:cxn>
              </a:cxnLst>
              <a:rect l="0" t="0" r="r" b="b"/>
              <a:pathLst>
                <a:path w="197" h="796">
                  <a:moveTo>
                    <a:pt x="105" y="0"/>
                  </a:moveTo>
                  <a:cubicBezTo>
                    <a:pt x="53" y="66"/>
                    <a:pt x="2" y="133"/>
                    <a:pt x="1" y="196"/>
                  </a:cubicBezTo>
                  <a:cubicBezTo>
                    <a:pt x="0" y="259"/>
                    <a:pt x="66" y="317"/>
                    <a:pt x="99" y="380"/>
                  </a:cubicBezTo>
                  <a:cubicBezTo>
                    <a:pt x="132" y="443"/>
                    <a:pt x="197" y="507"/>
                    <a:pt x="197" y="576"/>
                  </a:cubicBezTo>
                  <a:cubicBezTo>
                    <a:pt x="197" y="645"/>
                    <a:pt x="148" y="720"/>
                    <a:pt x="99" y="796"/>
                  </a:cubicBezTo>
                </a:path>
              </a:pathLst>
            </a:custGeom>
            <a:noFill/>
            <a:ln w="9525" cap="rnd" cmpd="sng">
              <a:solidFill>
                <a:srgbClr val="000000"/>
              </a:solidFill>
              <a:prstDash val="solid"/>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grpSp>
      <p:sp>
        <p:nvSpPr>
          <p:cNvPr id="42" name="AutoShape 6">
            <a:extLst>
              <a:ext uri="{FF2B5EF4-FFF2-40B4-BE49-F238E27FC236}">
                <a16:creationId xmlns="" xmlns:a16="http://schemas.microsoft.com/office/drawing/2014/main" id="{E4320E5B-B9CF-49D7-8BB1-379BF6547B24}"/>
              </a:ext>
            </a:extLst>
          </p:cNvPr>
          <p:cNvSpPr>
            <a:spLocks noChangeArrowheads="1"/>
          </p:cNvSpPr>
          <p:nvPr/>
        </p:nvSpPr>
        <p:spPr bwMode="auto">
          <a:xfrm>
            <a:off x="6515100" y="649275"/>
            <a:ext cx="1314450" cy="2476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9CC00"/>
          </a:solidFill>
          <a:ln w="9525" cap="rnd">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grpSp>
        <p:nvGrpSpPr>
          <p:cNvPr id="43" name="Group 8">
            <a:extLst>
              <a:ext uri="{FF2B5EF4-FFF2-40B4-BE49-F238E27FC236}">
                <a16:creationId xmlns="" xmlns:a16="http://schemas.microsoft.com/office/drawing/2014/main" id="{2EF0ADDC-AA62-4002-8208-70F99CEBA229}"/>
              </a:ext>
            </a:extLst>
          </p:cNvPr>
          <p:cNvGrpSpPr>
            <a:grpSpLocks/>
          </p:cNvGrpSpPr>
          <p:nvPr/>
        </p:nvGrpSpPr>
        <p:grpSpPr bwMode="auto">
          <a:xfrm>
            <a:off x="4522432" y="621129"/>
            <a:ext cx="534988" cy="333375"/>
            <a:chOff x="2638" y="1028"/>
            <a:chExt cx="337" cy="210"/>
          </a:xfrm>
        </p:grpSpPr>
        <p:sp>
          <p:nvSpPr>
            <p:cNvPr id="44" name="Freeform 9">
              <a:extLst>
                <a:ext uri="{FF2B5EF4-FFF2-40B4-BE49-F238E27FC236}">
                  <a16:creationId xmlns="" xmlns:a16="http://schemas.microsoft.com/office/drawing/2014/main" id="{801AF469-03DC-42BD-9134-26F31479AD22}"/>
                </a:ext>
              </a:extLst>
            </p:cNvPr>
            <p:cNvSpPr>
              <a:spLocks/>
            </p:cNvSpPr>
            <p:nvPr/>
          </p:nvSpPr>
          <p:spPr bwMode="auto">
            <a:xfrm rot="5400000">
              <a:off x="2707" y="969"/>
              <a:ext cx="210" cy="327"/>
            </a:xfrm>
            <a:custGeom>
              <a:avLst/>
              <a:gdLst/>
              <a:ahLst/>
              <a:cxnLst>
                <a:cxn ang="0">
                  <a:pos x="60" y="2"/>
                </a:cxn>
                <a:cxn ang="0">
                  <a:pos x="44" y="2"/>
                </a:cxn>
                <a:cxn ang="0">
                  <a:pos x="44" y="308"/>
                </a:cxn>
                <a:cxn ang="0">
                  <a:pos x="0" y="446"/>
                </a:cxn>
                <a:cxn ang="0">
                  <a:pos x="0" y="602"/>
                </a:cxn>
                <a:cxn ang="0">
                  <a:pos x="384" y="602"/>
                </a:cxn>
                <a:cxn ang="0">
                  <a:pos x="384" y="438"/>
                </a:cxn>
                <a:cxn ang="0">
                  <a:pos x="338" y="300"/>
                </a:cxn>
                <a:cxn ang="0">
                  <a:pos x="338" y="0"/>
                </a:cxn>
                <a:cxn ang="0">
                  <a:pos x="322" y="0"/>
                </a:cxn>
                <a:cxn ang="0">
                  <a:pos x="322" y="308"/>
                </a:cxn>
                <a:cxn ang="0">
                  <a:pos x="370" y="440"/>
                </a:cxn>
                <a:cxn ang="0">
                  <a:pos x="370" y="590"/>
                </a:cxn>
                <a:cxn ang="0">
                  <a:pos x="16" y="590"/>
                </a:cxn>
                <a:cxn ang="0">
                  <a:pos x="16" y="452"/>
                </a:cxn>
                <a:cxn ang="0">
                  <a:pos x="62" y="308"/>
                </a:cxn>
                <a:cxn ang="0">
                  <a:pos x="60" y="2"/>
                </a:cxn>
              </a:cxnLst>
              <a:rect l="0" t="0" r="r" b="b"/>
              <a:pathLst>
                <a:path w="384" h="602">
                  <a:moveTo>
                    <a:pt x="60" y="2"/>
                  </a:moveTo>
                  <a:lnTo>
                    <a:pt x="44" y="2"/>
                  </a:lnTo>
                  <a:lnTo>
                    <a:pt x="44" y="308"/>
                  </a:lnTo>
                  <a:lnTo>
                    <a:pt x="0" y="446"/>
                  </a:lnTo>
                  <a:lnTo>
                    <a:pt x="0" y="602"/>
                  </a:lnTo>
                  <a:lnTo>
                    <a:pt x="384" y="602"/>
                  </a:lnTo>
                  <a:lnTo>
                    <a:pt x="384" y="438"/>
                  </a:lnTo>
                  <a:lnTo>
                    <a:pt x="338" y="300"/>
                  </a:lnTo>
                  <a:lnTo>
                    <a:pt x="338" y="0"/>
                  </a:lnTo>
                  <a:lnTo>
                    <a:pt x="322" y="0"/>
                  </a:lnTo>
                  <a:lnTo>
                    <a:pt x="322" y="308"/>
                  </a:lnTo>
                  <a:lnTo>
                    <a:pt x="370" y="440"/>
                  </a:lnTo>
                  <a:lnTo>
                    <a:pt x="370" y="590"/>
                  </a:lnTo>
                  <a:lnTo>
                    <a:pt x="16" y="590"/>
                  </a:lnTo>
                  <a:lnTo>
                    <a:pt x="16" y="452"/>
                  </a:lnTo>
                  <a:lnTo>
                    <a:pt x="62" y="308"/>
                  </a:lnTo>
                  <a:lnTo>
                    <a:pt x="60" y="2"/>
                  </a:lnTo>
                  <a:close/>
                </a:path>
              </a:pathLst>
            </a:custGeom>
            <a:solidFill>
              <a:srgbClr val="99CC00"/>
            </a:solidFill>
            <a:ln w="3175" cap="flat" cmpd="sng">
              <a:solidFill>
                <a:srgbClr val="000000"/>
              </a:solidFill>
              <a:prstDash val="solid"/>
              <a:round/>
              <a:headEnd/>
              <a:tailEnd/>
            </a:ln>
            <a:effectLst/>
          </p:spPr>
          <p:txBody>
            <a:bodyPr wrap="none" lIns="90000" tIns="46800" rIns="90000" bIns="4680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sp>
          <p:nvSpPr>
            <p:cNvPr id="45" name="Rectangle 10">
              <a:extLst>
                <a:ext uri="{FF2B5EF4-FFF2-40B4-BE49-F238E27FC236}">
                  <a16:creationId xmlns="" xmlns:a16="http://schemas.microsoft.com/office/drawing/2014/main" id="{53F1CEDB-01D4-4EEA-BB95-F66C758676CB}"/>
                </a:ext>
              </a:extLst>
            </p:cNvPr>
            <p:cNvSpPr>
              <a:spLocks noChangeArrowheads="1"/>
            </p:cNvSpPr>
            <p:nvPr/>
          </p:nvSpPr>
          <p:spPr bwMode="auto">
            <a:xfrm rot="5400000">
              <a:off x="2781" y="1091"/>
              <a:ext cx="142" cy="84"/>
            </a:xfrm>
            <a:prstGeom prst="rect">
              <a:avLst/>
            </a:prstGeom>
            <a:solidFill>
              <a:srgbClr val="99CC00"/>
            </a:solidFill>
            <a:ln w="3175">
              <a:solidFill>
                <a:srgbClr val="000000"/>
              </a:solidFill>
              <a:miter lim="800000"/>
              <a:headEnd/>
              <a:tailEnd/>
            </a:ln>
            <a:effectLst/>
          </p:spPr>
          <p:txBody>
            <a:bodyPr wrap="none" lIns="90000" tIns="46800" rIns="90000" bIns="4680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sp>
          <p:nvSpPr>
            <p:cNvPr id="46" name="Rectangle 11">
              <a:extLst>
                <a:ext uri="{FF2B5EF4-FFF2-40B4-BE49-F238E27FC236}">
                  <a16:creationId xmlns="" xmlns:a16="http://schemas.microsoft.com/office/drawing/2014/main" id="{B13FDC54-9639-4928-B39E-9D1052B6B89B}"/>
                </a:ext>
              </a:extLst>
            </p:cNvPr>
            <p:cNvSpPr>
              <a:spLocks noChangeArrowheads="1"/>
            </p:cNvSpPr>
            <p:nvPr/>
          </p:nvSpPr>
          <p:spPr bwMode="auto">
            <a:xfrm rot="5400000">
              <a:off x="2791" y="1103"/>
              <a:ext cx="124" cy="60"/>
            </a:xfrm>
            <a:prstGeom prst="rect">
              <a:avLst/>
            </a:prstGeom>
            <a:solidFill>
              <a:srgbClr val="FFFFFF"/>
            </a:solidFill>
            <a:ln w="3175">
              <a:solidFill>
                <a:srgbClr val="000000"/>
              </a:solidFill>
              <a:miter lim="800000"/>
              <a:headEnd/>
              <a:tailEnd/>
            </a:ln>
            <a:effectLst/>
          </p:spPr>
          <p:txBody>
            <a:bodyPr wrap="none" lIns="90000" tIns="46800" rIns="90000" bIns="4680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sp>
          <p:nvSpPr>
            <p:cNvPr id="47" name="Rectangle 12">
              <a:extLst>
                <a:ext uri="{FF2B5EF4-FFF2-40B4-BE49-F238E27FC236}">
                  <a16:creationId xmlns="" xmlns:a16="http://schemas.microsoft.com/office/drawing/2014/main" id="{418C4964-18ED-4382-A6E6-B9624891AB3C}"/>
                </a:ext>
              </a:extLst>
            </p:cNvPr>
            <p:cNvSpPr>
              <a:spLocks noChangeArrowheads="1"/>
            </p:cNvSpPr>
            <p:nvPr/>
          </p:nvSpPr>
          <p:spPr bwMode="auto">
            <a:xfrm rot="5400000">
              <a:off x="2794" y="1126"/>
              <a:ext cx="121" cy="14"/>
            </a:xfrm>
            <a:prstGeom prst="rect">
              <a:avLst/>
            </a:prstGeom>
            <a:solidFill>
              <a:srgbClr val="99CC00"/>
            </a:solidFill>
            <a:ln w="3175">
              <a:solidFill>
                <a:srgbClr val="000000"/>
              </a:solidFill>
              <a:miter lim="800000"/>
              <a:headEnd/>
              <a:tailEnd/>
            </a:ln>
            <a:effectLst/>
          </p:spPr>
          <p:txBody>
            <a:bodyPr lIns="90000" tIns="46800" rIns="90000" bIns="4680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sp>
          <p:nvSpPr>
            <p:cNvPr id="48" name="Rectangle 13">
              <a:extLst>
                <a:ext uri="{FF2B5EF4-FFF2-40B4-BE49-F238E27FC236}">
                  <a16:creationId xmlns="" xmlns:a16="http://schemas.microsoft.com/office/drawing/2014/main" id="{C1E5EA5D-A338-4BE6-AC5F-9C67ABC1461B}"/>
                </a:ext>
              </a:extLst>
            </p:cNvPr>
            <p:cNvSpPr>
              <a:spLocks noChangeArrowheads="1"/>
            </p:cNvSpPr>
            <p:nvPr/>
          </p:nvSpPr>
          <p:spPr bwMode="auto">
            <a:xfrm rot="5400000">
              <a:off x="2566" y="1118"/>
              <a:ext cx="174" cy="30"/>
            </a:xfrm>
            <a:prstGeom prst="rect">
              <a:avLst/>
            </a:prstGeom>
            <a:solidFill>
              <a:srgbClr val="000000"/>
            </a:solidFill>
            <a:ln w="3175">
              <a:solidFill>
                <a:srgbClr val="000000"/>
              </a:solidFill>
              <a:miter lim="800000"/>
              <a:headEnd/>
              <a:tailEnd/>
            </a:ln>
            <a:effectLst/>
          </p:spPr>
          <p:txBody>
            <a:bodyPr lIns="90000" tIns="46800" rIns="90000" bIns="4680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sp>
          <p:nvSpPr>
            <p:cNvPr id="49" name="Rectangle 14">
              <a:extLst>
                <a:ext uri="{FF2B5EF4-FFF2-40B4-BE49-F238E27FC236}">
                  <a16:creationId xmlns="" xmlns:a16="http://schemas.microsoft.com/office/drawing/2014/main" id="{D9D89174-2E72-44AD-BDD6-73B8159C6334}"/>
                </a:ext>
              </a:extLst>
            </p:cNvPr>
            <p:cNvSpPr>
              <a:spLocks noChangeArrowheads="1"/>
            </p:cNvSpPr>
            <p:nvPr/>
          </p:nvSpPr>
          <p:spPr bwMode="auto">
            <a:xfrm rot="5400000">
              <a:off x="2869" y="1109"/>
              <a:ext cx="138" cy="45"/>
            </a:xfrm>
            <a:prstGeom prst="rect">
              <a:avLst/>
            </a:prstGeom>
            <a:solidFill>
              <a:srgbClr val="99CC00"/>
            </a:solidFill>
            <a:ln w="3175">
              <a:solidFill>
                <a:srgbClr val="000000"/>
              </a:solidFill>
              <a:miter lim="800000"/>
              <a:headEnd/>
              <a:tailEnd/>
            </a:ln>
            <a:effectLst/>
          </p:spPr>
          <p:txBody>
            <a:bodyPr wrap="none" lIns="90000" tIns="46800" rIns="90000" bIns="4680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grpSp>
      <p:sp>
        <p:nvSpPr>
          <p:cNvPr id="50" name="Text Box 16">
            <a:extLst>
              <a:ext uri="{FF2B5EF4-FFF2-40B4-BE49-F238E27FC236}">
                <a16:creationId xmlns="" xmlns:a16="http://schemas.microsoft.com/office/drawing/2014/main" id="{11A38E9F-73AB-4D0D-82BE-3A81BDCE1159}"/>
              </a:ext>
            </a:extLst>
          </p:cNvPr>
          <p:cNvSpPr txBox="1">
            <a:spLocks noChangeArrowheads="1"/>
          </p:cNvSpPr>
          <p:nvPr/>
        </p:nvSpPr>
        <p:spPr bwMode="auto">
          <a:xfrm>
            <a:off x="354169" y="1120462"/>
            <a:ext cx="7804598" cy="369332"/>
          </a:xfrm>
          <a:prstGeom prst="rect">
            <a:avLst/>
          </a:prstGeom>
          <a:noFill/>
          <a:ln w="9525" cap="rnd">
            <a:noFill/>
            <a:miter lim="800000"/>
            <a:headEnd/>
            <a:tailEnd/>
          </a:ln>
          <a:effectLst/>
        </p:spPr>
        <p:txBody>
          <a:bodyPr wrap="square">
            <a:spAutoFit/>
          </a:bodyPr>
          <a:lstStyle/>
          <a:p>
            <a:pPr defTabSz="914400" eaLnBrk="0" fontAlgn="base" hangingPunct="0">
              <a:spcBef>
                <a:spcPct val="0"/>
              </a:spcBef>
              <a:spcAft>
                <a:spcPct val="0"/>
              </a:spcAft>
            </a:pPr>
            <a:r>
              <a:rPr lang="en-GB" b="1" dirty="0">
                <a:solidFill>
                  <a:srgbClr val="000000"/>
                </a:solidFill>
                <a:latin typeface="Arial Narrow" panose="020B0606020202030204" pitchFamily="34" charset="0"/>
                <a:ea typeface="MS PGothic" pitchFamily="34" charset="-128"/>
              </a:rPr>
              <a:t>Lashing Capacity</a:t>
            </a:r>
            <a:r>
              <a:rPr lang="en-GB" dirty="0">
                <a:solidFill>
                  <a:srgbClr val="000000"/>
                </a:solidFill>
                <a:latin typeface="Arial Narrow" panose="020B0606020202030204" pitchFamily="34" charset="0"/>
                <a:ea typeface="MS PGothic" pitchFamily="34" charset="-128"/>
              </a:rPr>
              <a:t> = Amount of force a restraint can take, in a straight pull without damage.</a:t>
            </a:r>
          </a:p>
        </p:txBody>
      </p:sp>
      <p:sp>
        <p:nvSpPr>
          <p:cNvPr id="51" name="Text Box 33">
            <a:extLst>
              <a:ext uri="{FF2B5EF4-FFF2-40B4-BE49-F238E27FC236}">
                <a16:creationId xmlns="" xmlns:a16="http://schemas.microsoft.com/office/drawing/2014/main" id="{8284B377-0DE1-4BA9-8763-273181A3F2DF}"/>
              </a:ext>
            </a:extLst>
          </p:cNvPr>
          <p:cNvSpPr txBox="1">
            <a:spLocks noChangeArrowheads="1"/>
          </p:cNvSpPr>
          <p:nvPr/>
        </p:nvSpPr>
        <p:spPr bwMode="auto">
          <a:xfrm>
            <a:off x="437883" y="2942480"/>
            <a:ext cx="3760630" cy="1538883"/>
          </a:xfrm>
          <a:prstGeom prst="rect">
            <a:avLst/>
          </a:prstGeom>
          <a:noFill/>
          <a:ln w="9525" cap="rnd">
            <a:solidFill>
              <a:srgbClr val="000000"/>
            </a:solidFill>
            <a:miter lim="800000"/>
            <a:headEnd/>
            <a:tailEnd/>
          </a:ln>
          <a:effectLst/>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ea typeface="MS PGothic" pitchFamily="34" charset="-128"/>
              </a:rPr>
              <a:t>LASHING CAPACITY</a:t>
            </a: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dirty="0">
              <a:ln>
                <a:noFill/>
              </a:ln>
              <a:solidFill>
                <a:srgbClr val="000000"/>
              </a:solidFill>
              <a:effectLst/>
              <a:uLnTx/>
              <a:uFillTx/>
              <a:latin typeface="Arial Narrow" panose="020B0606020202030204" pitchFamily="34" charset="0"/>
              <a:ea typeface="MS PGothic" pitchFamily="34" charset="-128"/>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ea typeface="MS PGothic" pitchFamily="34" charset="-128"/>
              </a:rPr>
              <a:t>DOES NOT MEAN </a:t>
            </a:r>
          </a:p>
          <a:p>
            <a:pPr marL="0" marR="0" lvl="0" indent="0" algn="just" defTabSz="914400" eaLnBrk="0" fontAlgn="base" latinLnBrk="0" hangingPunct="0">
              <a:lnSpc>
                <a:spcPct val="100000"/>
              </a:lnSpc>
              <a:spcBef>
                <a:spcPct val="0"/>
              </a:spcBef>
              <a:spcAft>
                <a:spcPct val="0"/>
              </a:spcAft>
              <a:buClrTx/>
              <a:buSzTx/>
              <a:buFontTx/>
              <a:buNone/>
              <a:tabLst/>
              <a:defRPr/>
            </a:pPr>
            <a:endParaRPr lang="en-GB" sz="1600" kern="0" dirty="0">
              <a:solidFill>
                <a:srgbClr val="000000"/>
              </a:solidFill>
              <a:latin typeface="Arial Narrow" panose="020B0606020202030204" pitchFamily="34" charset="0"/>
              <a:ea typeface="MS PGothic" pitchFamily="34" charset="-128"/>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pitchFamily="34" charset="-128"/>
              </a:rPr>
              <a:t>The weight of the load that a strap will restrain.</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pitchFamily="34" charset="-128"/>
              </a:rPr>
              <a:t> </a:t>
            </a:r>
            <a:r>
              <a:rPr kumimoji="0" lang="en-GB" sz="1400" b="0" i="1" u="none" strike="noStrike" kern="0" cap="none" spc="0" normalizeH="0" baseline="0" noProof="0" dirty="0" err="1">
                <a:ln>
                  <a:noFill/>
                </a:ln>
                <a:solidFill>
                  <a:srgbClr val="000000"/>
                </a:solidFill>
                <a:effectLst/>
                <a:uLnTx/>
                <a:uFillTx/>
                <a:latin typeface="Arial Narrow" panose="020B0606020202030204" pitchFamily="34" charset="0"/>
                <a:ea typeface="MS PGothic" pitchFamily="34" charset="-128"/>
              </a:rPr>
              <a:t>eg</a:t>
            </a:r>
            <a:r>
              <a:rPr kumimoji="0" lang="en-GB" sz="1400" b="0" i="1" u="none" strike="noStrike" kern="0" cap="none" spc="0" normalizeH="0" baseline="0" noProof="0" dirty="0">
                <a:ln>
                  <a:noFill/>
                </a:ln>
                <a:solidFill>
                  <a:srgbClr val="000000"/>
                </a:solidFill>
                <a:effectLst/>
                <a:uLnTx/>
                <a:uFillTx/>
                <a:latin typeface="Arial Narrow" panose="020B0606020202030204" pitchFamily="34" charset="0"/>
                <a:ea typeface="MS PGothic" pitchFamily="34" charset="-128"/>
              </a:rPr>
              <a:t> 24 ton load does not mean 12 LC2000 straps.</a:t>
            </a:r>
            <a:r>
              <a:rPr kumimoji="0" lang="en-GB" sz="1600" b="0" i="0" u="none" strike="noStrike" kern="0" cap="none" spc="0" normalizeH="0" baseline="0" noProof="0" dirty="0">
                <a:ln>
                  <a:noFill/>
                </a:ln>
                <a:solidFill>
                  <a:srgbClr val="000000"/>
                </a:solidFill>
                <a:effectLst/>
                <a:uLnTx/>
                <a:uFillTx/>
                <a:latin typeface="Arial" charset="0"/>
                <a:ea typeface="MS PGothic" pitchFamily="34" charset="-128"/>
              </a:rPr>
              <a:t> </a:t>
            </a:r>
          </a:p>
        </p:txBody>
      </p:sp>
      <p:graphicFrame>
        <p:nvGraphicFramePr>
          <p:cNvPr id="52" name="Object 24">
            <a:extLst>
              <a:ext uri="{FF2B5EF4-FFF2-40B4-BE49-F238E27FC236}">
                <a16:creationId xmlns="" xmlns:a16="http://schemas.microsoft.com/office/drawing/2014/main" id="{A60569A3-2026-44AA-BC3A-94DA1CF3F514}"/>
              </a:ext>
            </a:extLst>
          </p:cNvPr>
          <p:cNvGraphicFramePr>
            <a:graphicFrameLocks noChangeAspect="1"/>
          </p:cNvGraphicFramePr>
          <p:nvPr>
            <p:extLst>
              <p:ext uri="{D42A27DB-BD31-4B8C-83A1-F6EECF244321}">
                <p14:modId xmlns:p14="http://schemas.microsoft.com/office/powerpoint/2010/main" val="3644189008"/>
              </p:ext>
            </p:extLst>
          </p:nvPr>
        </p:nvGraphicFramePr>
        <p:xfrm>
          <a:off x="4358696" y="1770846"/>
          <a:ext cx="2228850" cy="3085972"/>
        </p:xfrm>
        <a:graphic>
          <a:graphicData uri="http://schemas.openxmlformats.org/presentationml/2006/ole">
            <mc:AlternateContent xmlns:mc="http://schemas.openxmlformats.org/markup-compatibility/2006">
              <mc:Choice xmlns:v="urn:schemas-microsoft-com:vml" Requires="v">
                <p:oleObj spid="_x0000_s1088" name="Photo Editor Photo" r:id="rId4" imgW="2228571" imgH="3191320" progId="MSPhotoEd.3">
                  <p:embed/>
                </p:oleObj>
              </mc:Choice>
              <mc:Fallback>
                <p:oleObj name="Photo Editor Photo" r:id="rId4" imgW="2228571" imgH="3191320" progId="MSPhotoEd.3">
                  <p:embed/>
                  <p:pic>
                    <p:nvPicPr>
                      <p:cNvPr id="397336" name="Object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8696" y="1770846"/>
                        <a:ext cx="2228850" cy="3085972"/>
                      </a:xfrm>
                      <a:prstGeom prst="rect">
                        <a:avLst/>
                      </a:prstGeom>
                      <a:noFill/>
                      <a:ln w="9525">
                        <a:solidFill>
                          <a:srgbClr val="BBE0E3"/>
                        </a:solidFill>
                        <a:miter lim="800000"/>
                        <a:headEnd/>
                        <a:tailEnd/>
                      </a:ln>
                      <a:effectLst/>
                    </p:spPr>
                  </p:pic>
                </p:oleObj>
              </mc:Fallback>
            </mc:AlternateContent>
          </a:graphicData>
        </a:graphic>
      </p:graphicFrame>
      <p:sp>
        <p:nvSpPr>
          <p:cNvPr id="53" name="Text Box 23">
            <a:extLst>
              <a:ext uri="{FF2B5EF4-FFF2-40B4-BE49-F238E27FC236}">
                <a16:creationId xmlns="" xmlns:a16="http://schemas.microsoft.com/office/drawing/2014/main" id="{2C14B934-CA74-46B2-B848-398BD3E52203}"/>
              </a:ext>
            </a:extLst>
          </p:cNvPr>
          <p:cNvSpPr txBox="1">
            <a:spLocks noChangeArrowheads="1"/>
          </p:cNvSpPr>
          <p:nvPr/>
        </p:nvSpPr>
        <p:spPr bwMode="auto">
          <a:xfrm>
            <a:off x="437882" y="1770846"/>
            <a:ext cx="3760631" cy="1077218"/>
          </a:xfrm>
          <a:prstGeom prst="rect">
            <a:avLst/>
          </a:prstGeom>
          <a:noFill/>
          <a:ln w="9525" cap="rnd">
            <a:noFill/>
            <a:miter lim="800000"/>
            <a:headEnd/>
            <a:tailEnd/>
          </a:ln>
          <a:effectLst/>
        </p:spPr>
        <p:txBody>
          <a:bodyPr wrap="square">
            <a:spAutoFit/>
          </a:bodyPr>
          <a:lstStyle/>
          <a:p>
            <a:pPr defTabSz="914400" eaLnBrk="0" fontAlgn="base" hangingPunct="0">
              <a:spcBef>
                <a:spcPct val="0"/>
              </a:spcBef>
              <a:spcAft>
                <a:spcPct val="0"/>
              </a:spcAft>
            </a:pPr>
            <a:r>
              <a:rPr lang="en-GB" sz="1600" dirty="0">
                <a:solidFill>
                  <a:srgbClr val="000000"/>
                </a:solidFill>
                <a:latin typeface="Arial Narrow" panose="020B0606020202030204" pitchFamily="34" charset="0"/>
                <a:ea typeface="MS PGothic" pitchFamily="34" charset="-128"/>
              </a:rPr>
              <a:t>2000 </a:t>
            </a:r>
            <a:r>
              <a:rPr lang="en-GB" sz="1600" dirty="0" err="1">
                <a:solidFill>
                  <a:srgbClr val="000000"/>
                </a:solidFill>
                <a:latin typeface="Arial Narrow" panose="020B0606020202030204" pitchFamily="34" charset="0"/>
                <a:ea typeface="MS PGothic" pitchFamily="34" charset="-128"/>
              </a:rPr>
              <a:t>daN</a:t>
            </a:r>
            <a:r>
              <a:rPr lang="en-GB" sz="1600" dirty="0">
                <a:solidFill>
                  <a:srgbClr val="000000"/>
                </a:solidFill>
                <a:latin typeface="Arial Narrow" panose="020B0606020202030204" pitchFamily="34" charset="0"/>
                <a:ea typeface="MS PGothic" pitchFamily="34" charset="-128"/>
              </a:rPr>
              <a:t> 	= 	2,000 </a:t>
            </a:r>
            <a:r>
              <a:rPr lang="en-GB" sz="1600" dirty="0" err="1">
                <a:solidFill>
                  <a:srgbClr val="000000"/>
                </a:solidFill>
                <a:latin typeface="Arial Narrow" panose="020B0606020202030204" pitchFamily="34" charset="0"/>
                <a:ea typeface="MS PGothic" pitchFamily="34" charset="-128"/>
              </a:rPr>
              <a:t>deca</a:t>
            </a:r>
            <a:r>
              <a:rPr lang="en-GB" sz="1600" dirty="0">
                <a:solidFill>
                  <a:srgbClr val="000000"/>
                </a:solidFill>
                <a:latin typeface="Arial Narrow" panose="020B0606020202030204" pitchFamily="34" charset="0"/>
                <a:ea typeface="MS PGothic" pitchFamily="34" charset="-128"/>
              </a:rPr>
              <a:t> Newtons </a:t>
            </a:r>
          </a:p>
          <a:p>
            <a:pPr defTabSz="914400" eaLnBrk="0" fontAlgn="base" hangingPunct="0">
              <a:spcBef>
                <a:spcPct val="0"/>
              </a:spcBef>
              <a:spcAft>
                <a:spcPct val="0"/>
              </a:spcAft>
            </a:pPr>
            <a:r>
              <a:rPr lang="en-GB" sz="1600" dirty="0">
                <a:solidFill>
                  <a:srgbClr val="000000"/>
                </a:solidFill>
                <a:latin typeface="Arial Narrow" panose="020B0606020202030204" pitchFamily="34" charset="0"/>
                <a:ea typeface="MS PGothic" pitchFamily="34" charset="-128"/>
              </a:rPr>
              <a:t>	= 	2,000 x 10 Newtons</a:t>
            </a:r>
          </a:p>
          <a:p>
            <a:pPr defTabSz="914400" eaLnBrk="0" fontAlgn="base" hangingPunct="0">
              <a:spcBef>
                <a:spcPct val="0"/>
              </a:spcBef>
              <a:spcAft>
                <a:spcPct val="0"/>
              </a:spcAft>
            </a:pPr>
            <a:r>
              <a:rPr lang="en-GB" sz="1600" dirty="0">
                <a:solidFill>
                  <a:srgbClr val="000000"/>
                </a:solidFill>
                <a:latin typeface="Arial Narrow" panose="020B0606020202030204" pitchFamily="34" charset="0"/>
                <a:ea typeface="MS PGothic" pitchFamily="34" charset="-128"/>
              </a:rPr>
              <a:t>	~ 	2,000 kg force</a:t>
            </a:r>
          </a:p>
          <a:p>
            <a:pPr defTabSz="914400" eaLnBrk="0" fontAlgn="base" hangingPunct="0">
              <a:spcBef>
                <a:spcPct val="0"/>
              </a:spcBef>
              <a:spcAft>
                <a:spcPct val="0"/>
              </a:spcAft>
            </a:pPr>
            <a:r>
              <a:rPr lang="en-GB" sz="1600" dirty="0">
                <a:solidFill>
                  <a:srgbClr val="000000"/>
                </a:solidFill>
                <a:latin typeface="Arial Narrow" panose="020B0606020202030204" pitchFamily="34" charset="0"/>
                <a:ea typeface="MS PGothic" pitchFamily="34" charset="-128"/>
              </a:rPr>
              <a:t>	~ 	2 tonnes force</a:t>
            </a:r>
          </a:p>
        </p:txBody>
      </p:sp>
      <p:sp>
        <p:nvSpPr>
          <p:cNvPr id="54" name="Text Box 25">
            <a:extLst>
              <a:ext uri="{FF2B5EF4-FFF2-40B4-BE49-F238E27FC236}">
                <a16:creationId xmlns="" xmlns:a16="http://schemas.microsoft.com/office/drawing/2014/main" id="{68E889F8-6FD5-4D36-A800-26257C6B0488}"/>
              </a:ext>
            </a:extLst>
          </p:cNvPr>
          <p:cNvSpPr txBox="1">
            <a:spLocks noChangeArrowheads="1"/>
          </p:cNvSpPr>
          <p:nvPr/>
        </p:nvSpPr>
        <p:spPr bwMode="auto">
          <a:xfrm>
            <a:off x="6896637" y="1738990"/>
            <a:ext cx="1903379" cy="584775"/>
          </a:xfrm>
          <a:prstGeom prst="rect">
            <a:avLst/>
          </a:prstGeom>
          <a:noFill/>
          <a:ln w="9525" cap="rnd">
            <a:noFill/>
            <a:miter lim="800000"/>
            <a:headEnd/>
            <a:tailEnd/>
          </a:ln>
          <a:effectLst/>
        </p:spPr>
        <p:txBody>
          <a:bodyPr wrap="square">
            <a:spAutoFit/>
          </a:bodyPr>
          <a:lstStyle/>
          <a:p>
            <a:pPr eaLnBrk="0" hangingPunct="0"/>
            <a:r>
              <a:rPr lang="en-GB" sz="1600" dirty="0">
                <a:latin typeface="Arial Narrow" panose="020B0606020202030204" pitchFamily="34" charset="0"/>
                <a:ea typeface="MS PGothic" pitchFamily="34" charset="-128"/>
              </a:rPr>
              <a:t>Lashing Capacity</a:t>
            </a:r>
          </a:p>
          <a:p>
            <a:pPr eaLnBrk="0" hangingPunct="0"/>
            <a:r>
              <a:rPr lang="en-GB" sz="1600" dirty="0">
                <a:latin typeface="Arial Narrow" panose="020B0606020202030204" pitchFamily="34" charset="0"/>
                <a:ea typeface="MS PGothic" pitchFamily="34" charset="-128"/>
              </a:rPr>
              <a:t>2000 </a:t>
            </a:r>
            <a:r>
              <a:rPr lang="en-GB" sz="1600" dirty="0" err="1">
                <a:latin typeface="Arial Narrow" panose="020B0606020202030204" pitchFamily="34" charset="0"/>
                <a:ea typeface="MS PGothic" pitchFamily="34" charset="-128"/>
              </a:rPr>
              <a:t>daN</a:t>
            </a:r>
            <a:r>
              <a:rPr lang="en-GB" sz="1600" dirty="0">
                <a:latin typeface="Arial Narrow" panose="020B0606020202030204" pitchFamily="34" charset="0"/>
                <a:ea typeface="MS PGothic" pitchFamily="34" charset="-128"/>
              </a:rPr>
              <a:t> </a:t>
            </a:r>
          </a:p>
        </p:txBody>
      </p:sp>
      <p:sp>
        <p:nvSpPr>
          <p:cNvPr id="57" name="Text Box 26">
            <a:extLst>
              <a:ext uri="{FF2B5EF4-FFF2-40B4-BE49-F238E27FC236}">
                <a16:creationId xmlns="" xmlns:a16="http://schemas.microsoft.com/office/drawing/2014/main" id="{C00E8605-8150-4C84-AAA0-4FF4D3F22681}"/>
              </a:ext>
            </a:extLst>
          </p:cNvPr>
          <p:cNvSpPr txBox="1">
            <a:spLocks noGrp="1" noChangeArrowheads="1"/>
          </p:cNvSpPr>
          <p:nvPr>
            <p:ph sz="half" idx="2"/>
          </p:nvPr>
        </p:nvSpPr>
        <p:spPr bwMode="auto">
          <a:xfrm>
            <a:off x="7018986" y="3651161"/>
            <a:ext cx="1081826" cy="492443"/>
          </a:xfrm>
          <a:prstGeom prst="rect">
            <a:avLst/>
          </a:prstGeom>
          <a:noFill/>
          <a:ln w="9525" cap="rnd">
            <a:noFill/>
            <a:miter lim="800000"/>
            <a:headEnd/>
            <a:tailEnd/>
          </a:ln>
          <a:effectLst/>
        </p:spPr>
        <p:txBody>
          <a:bodyPr wrap="square">
            <a:spAutoFit/>
          </a:bodyPr>
          <a:lstStyle/>
          <a:p>
            <a:pPr marL="0" indent="0" eaLnBrk="0" hangingPunct="0">
              <a:buNone/>
            </a:pPr>
            <a:r>
              <a:rPr lang="en-GB" sz="1600" dirty="0">
                <a:solidFill>
                  <a:schemeClr val="tx1"/>
                </a:solidFill>
                <a:ea typeface="MS PGothic" pitchFamily="34" charset="-128"/>
              </a:rPr>
              <a:t>Must comply to EN 12195-2</a:t>
            </a:r>
          </a:p>
        </p:txBody>
      </p:sp>
      <p:grpSp>
        <p:nvGrpSpPr>
          <p:cNvPr id="58" name="Group 30">
            <a:extLst>
              <a:ext uri="{FF2B5EF4-FFF2-40B4-BE49-F238E27FC236}">
                <a16:creationId xmlns="" xmlns:a16="http://schemas.microsoft.com/office/drawing/2014/main" id="{9BFBF4E3-AD38-45F6-BDDC-ACACF7BF23CA}"/>
              </a:ext>
            </a:extLst>
          </p:cNvPr>
          <p:cNvGrpSpPr>
            <a:grpSpLocks/>
          </p:cNvGrpSpPr>
          <p:nvPr/>
        </p:nvGrpSpPr>
        <p:grpSpPr bwMode="auto">
          <a:xfrm>
            <a:off x="4928833" y="1980238"/>
            <a:ext cx="1967872" cy="323850"/>
            <a:chOff x="1031" y="825"/>
            <a:chExt cx="2808" cy="286"/>
          </a:xfrm>
        </p:grpSpPr>
        <p:sp>
          <p:nvSpPr>
            <p:cNvPr id="59" name="Oval 31">
              <a:extLst>
                <a:ext uri="{FF2B5EF4-FFF2-40B4-BE49-F238E27FC236}">
                  <a16:creationId xmlns="" xmlns:a16="http://schemas.microsoft.com/office/drawing/2014/main" id="{F000671A-671D-4BC9-9068-1D9B97BBF451}"/>
                </a:ext>
              </a:extLst>
            </p:cNvPr>
            <p:cNvSpPr>
              <a:spLocks noChangeArrowheads="1"/>
            </p:cNvSpPr>
            <p:nvPr/>
          </p:nvSpPr>
          <p:spPr bwMode="auto">
            <a:xfrm>
              <a:off x="1031" y="825"/>
              <a:ext cx="1622" cy="286"/>
            </a:xfrm>
            <a:prstGeom prst="ellipse">
              <a:avLst/>
            </a:prstGeom>
            <a:noFill/>
            <a:ln w="38100" cap="rnd">
              <a:solidFill>
                <a:srgbClr val="FF0000"/>
              </a:solidFill>
              <a:round/>
              <a:headEnd/>
              <a:tailEnd/>
            </a:ln>
            <a:effectLst/>
          </p:spPr>
          <p:txBody>
            <a:bodyPr wrap="none" anchor="ctr"/>
            <a:lstStyle/>
            <a:p>
              <a:endParaRPr lang="en-GB"/>
            </a:p>
          </p:txBody>
        </p:sp>
        <p:sp>
          <p:nvSpPr>
            <p:cNvPr id="60" name="Line 32">
              <a:extLst>
                <a:ext uri="{FF2B5EF4-FFF2-40B4-BE49-F238E27FC236}">
                  <a16:creationId xmlns="" xmlns:a16="http://schemas.microsoft.com/office/drawing/2014/main" id="{B5A94E13-8A3B-418A-986D-3C2734F8FD99}"/>
                </a:ext>
              </a:extLst>
            </p:cNvPr>
            <p:cNvSpPr>
              <a:spLocks noChangeShapeType="1"/>
            </p:cNvSpPr>
            <p:nvPr/>
          </p:nvSpPr>
          <p:spPr bwMode="auto">
            <a:xfrm flipV="1">
              <a:off x="2660" y="867"/>
              <a:ext cx="1179" cy="132"/>
            </a:xfrm>
            <a:prstGeom prst="line">
              <a:avLst/>
            </a:prstGeom>
            <a:noFill/>
            <a:ln w="38100" cap="rnd">
              <a:solidFill>
                <a:srgbClr val="FF0000"/>
              </a:solidFill>
              <a:round/>
              <a:headEnd/>
              <a:tailEnd/>
            </a:ln>
            <a:effectLst/>
          </p:spPr>
          <p:txBody>
            <a:bodyPr wrap="none" anchor="ctr"/>
            <a:lstStyle/>
            <a:p>
              <a:endParaRPr lang="en-GB"/>
            </a:p>
          </p:txBody>
        </p:sp>
      </p:grpSp>
      <p:grpSp>
        <p:nvGrpSpPr>
          <p:cNvPr id="61" name="Group 27">
            <a:extLst>
              <a:ext uri="{FF2B5EF4-FFF2-40B4-BE49-F238E27FC236}">
                <a16:creationId xmlns="" xmlns:a16="http://schemas.microsoft.com/office/drawing/2014/main" id="{BA3A7BEA-8159-4353-9EBD-B2E5866945A8}"/>
              </a:ext>
            </a:extLst>
          </p:cNvPr>
          <p:cNvGrpSpPr>
            <a:grpSpLocks/>
          </p:cNvGrpSpPr>
          <p:nvPr/>
        </p:nvGrpSpPr>
        <p:grpSpPr bwMode="auto">
          <a:xfrm>
            <a:off x="4577449" y="3346518"/>
            <a:ext cx="2441996" cy="331787"/>
            <a:chOff x="1029" y="2362"/>
            <a:chExt cx="2223" cy="209"/>
          </a:xfrm>
        </p:grpSpPr>
        <p:sp>
          <p:nvSpPr>
            <p:cNvPr id="62" name="Oval 28">
              <a:extLst>
                <a:ext uri="{FF2B5EF4-FFF2-40B4-BE49-F238E27FC236}">
                  <a16:creationId xmlns="" xmlns:a16="http://schemas.microsoft.com/office/drawing/2014/main" id="{841BE88C-2726-406A-AC15-1008A0BE92E0}"/>
                </a:ext>
              </a:extLst>
            </p:cNvPr>
            <p:cNvSpPr>
              <a:spLocks noChangeArrowheads="1"/>
            </p:cNvSpPr>
            <p:nvPr/>
          </p:nvSpPr>
          <p:spPr bwMode="auto">
            <a:xfrm>
              <a:off x="1029" y="2362"/>
              <a:ext cx="1622" cy="209"/>
            </a:xfrm>
            <a:prstGeom prst="ellipse">
              <a:avLst/>
            </a:prstGeom>
            <a:noFill/>
            <a:ln w="38100" cap="rnd">
              <a:solidFill>
                <a:srgbClr val="FF0000"/>
              </a:solidFill>
              <a:round/>
              <a:headEnd/>
              <a:tailEnd/>
            </a:ln>
            <a:effectLst/>
          </p:spPr>
          <p:txBody>
            <a:bodyPr wrap="none" anchor="ctr"/>
            <a:lstStyle/>
            <a:p>
              <a:endParaRPr lang="en-GB"/>
            </a:p>
          </p:txBody>
        </p:sp>
        <p:sp>
          <p:nvSpPr>
            <p:cNvPr id="63" name="Line 29">
              <a:extLst>
                <a:ext uri="{FF2B5EF4-FFF2-40B4-BE49-F238E27FC236}">
                  <a16:creationId xmlns="" xmlns:a16="http://schemas.microsoft.com/office/drawing/2014/main" id="{DE9C4EDC-A391-4815-AFB2-2E9F05C70F67}"/>
                </a:ext>
              </a:extLst>
            </p:cNvPr>
            <p:cNvSpPr>
              <a:spLocks noChangeShapeType="1"/>
            </p:cNvSpPr>
            <p:nvPr/>
          </p:nvSpPr>
          <p:spPr bwMode="auto">
            <a:xfrm>
              <a:off x="2640" y="2477"/>
              <a:ext cx="612" cy="94"/>
            </a:xfrm>
            <a:prstGeom prst="line">
              <a:avLst/>
            </a:prstGeom>
            <a:noFill/>
            <a:ln w="38100" cap="rnd">
              <a:solidFill>
                <a:srgbClr val="FF0000"/>
              </a:solidFill>
              <a:round/>
              <a:headEnd/>
              <a:tailEnd/>
            </a:ln>
            <a:effectLst/>
          </p:spPr>
          <p:txBody>
            <a:bodyPr wrap="none" anchor="ctr"/>
            <a:lstStyle/>
            <a:p>
              <a:endParaRPr lang="en-GB"/>
            </a:p>
          </p:txBody>
        </p:sp>
      </p:grpSp>
    </p:spTree>
    <p:extLst>
      <p:ext uri="{BB962C8B-B14F-4D97-AF65-F5344CB8AC3E}">
        <p14:creationId xmlns:p14="http://schemas.microsoft.com/office/powerpoint/2010/main" val="273447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down)">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blinds(horizontal)">
                                      <p:cBhvr>
                                        <p:cTn id="17" dur="500"/>
                                        <p:tgtEl>
                                          <p:spTgt spid="54"/>
                                        </p:tgtEl>
                                      </p:cBhvr>
                                    </p:animEffect>
                                  </p:childTnLst>
                                </p:cTn>
                              </p:par>
                            </p:childTnLst>
                          </p:cTn>
                        </p:par>
                        <p:par>
                          <p:cTn id="18" fill="hold">
                            <p:stCondLst>
                              <p:cond delay="500"/>
                            </p:stCondLst>
                            <p:childTnLst>
                              <p:par>
                                <p:cTn id="19" presetID="3" presetClass="entr" presetSubtype="1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blinds(horizontal)">
                                      <p:cBhvr>
                                        <p:cTn id="21" dur="500"/>
                                        <p:tgtEl>
                                          <p:spTgt spid="5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blinds(horizontal)">
                                      <p:cBhvr>
                                        <p:cTn id="26" dur="500"/>
                                        <p:tgtEl>
                                          <p:spTgt spid="57"/>
                                        </p:tgtEl>
                                      </p:cBhvr>
                                    </p:animEffect>
                                  </p:childTnLst>
                                </p:cTn>
                              </p:par>
                            </p:childTnLst>
                          </p:cTn>
                        </p:par>
                        <p:par>
                          <p:cTn id="27" fill="hold">
                            <p:stCondLst>
                              <p:cond delay="500"/>
                            </p:stCondLst>
                            <p:childTnLst>
                              <p:par>
                                <p:cTn id="28" presetID="3" presetClass="entr" presetSubtype="10" fill="hold" nodeType="after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blinds(horizontal)">
                                      <p:cBhvr>
                                        <p:cTn id="30" dur="500"/>
                                        <p:tgtEl>
                                          <p:spTgt spid="6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wipe(down)">
                                      <p:cBhvr>
                                        <p:cTn id="3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3" grpId="0"/>
      <p:bldP spid="54" grpId="0"/>
      <p:bldP spid="5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0">
            <a:extLst>
              <a:ext uri="{FF2B5EF4-FFF2-40B4-BE49-F238E27FC236}">
                <a16:creationId xmlns="" xmlns:a16="http://schemas.microsoft.com/office/drawing/2014/main" id="{4020768A-B72E-4E59-9D88-5AF240857ABC}"/>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pPr>
            <a:r>
              <a:rPr lang="en-GB" sz="2200" b="1" dirty="0">
                <a:solidFill>
                  <a:srgbClr val="CC0000"/>
                </a:solidFill>
                <a:latin typeface="Arial Narrow" panose="020B0606020202030204" pitchFamily="34" charset="0"/>
                <a:ea typeface="MS PGothic" pitchFamily="34" charset="-128"/>
              </a:rPr>
              <a:t>Webbing Straps  . . </a:t>
            </a:r>
            <a:r>
              <a:rPr lang="en-GB" sz="2000" b="1" dirty="0">
                <a:solidFill>
                  <a:srgbClr val="FFFFFF"/>
                </a:solidFill>
                <a:ea typeface="MS PGothic" pitchFamily="34" charset="-128"/>
              </a:rPr>
              <a:t>.</a:t>
            </a:r>
          </a:p>
        </p:txBody>
      </p:sp>
      <p:pic>
        <p:nvPicPr>
          <p:cNvPr id="7" name="Picture 2">
            <a:extLst>
              <a:ext uri="{FF2B5EF4-FFF2-40B4-BE49-F238E27FC236}">
                <a16:creationId xmlns="" xmlns:a16="http://schemas.microsoft.com/office/drawing/2014/main" id="{CB50626A-1561-47BE-94E7-268E7D5383A3}"/>
              </a:ext>
            </a:extLst>
          </p:cNvPr>
          <p:cNvPicPr>
            <a:picLocks noChangeAspect="1" noChangeArrowheads="1"/>
          </p:cNvPicPr>
          <p:nvPr/>
        </p:nvPicPr>
        <p:blipFill>
          <a:blip r:embed="rId3" cstate="print"/>
          <a:srcRect/>
          <a:stretch>
            <a:fillRect/>
          </a:stretch>
        </p:blipFill>
        <p:spPr bwMode="auto">
          <a:xfrm>
            <a:off x="508794" y="694178"/>
            <a:ext cx="4011613" cy="1439422"/>
          </a:xfrm>
          <a:prstGeom prst="rect">
            <a:avLst/>
          </a:prstGeom>
          <a:noFill/>
          <a:ln w="9525">
            <a:solidFill>
              <a:srgbClr val="FF3300"/>
            </a:solidFill>
            <a:miter lim="800000"/>
            <a:headEnd/>
            <a:tailEnd/>
          </a:ln>
          <a:effectLst/>
        </p:spPr>
      </p:pic>
      <p:pic>
        <p:nvPicPr>
          <p:cNvPr id="8" name="Picture 12">
            <a:extLst>
              <a:ext uri="{FF2B5EF4-FFF2-40B4-BE49-F238E27FC236}">
                <a16:creationId xmlns="" xmlns:a16="http://schemas.microsoft.com/office/drawing/2014/main" id="{C1C647A4-9F8C-40BC-8912-15C8268AB467}"/>
              </a:ext>
            </a:extLst>
          </p:cNvPr>
          <p:cNvPicPr>
            <a:picLocks noChangeAspect="1" noChangeArrowheads="1"/>
          </p:cNvPicPr>
          <p:nvPr/>
        </p:nvPicPr>
        <p:blipFill>
          <a:blip r:embed="rId4" cstate="print"/>
          <a:srcRect/>
          <a:stretch>
            <a:fillRect/>
          </a:stretch>
        </p:blipFill>
        <p:spPr bwMode="auto">
          <a:xfrm>
            <a:off x="4772025" y="694176"/>
            <a:ext cx="4019550" cy="1439423"/>
          </a:xfrm>
          <a:prstGeom prst="rect">
            <a:avLst/>
          </a:prstGeom>
          <a:noFill/>
        </p:spPr>
      </p:pic>
      <p:sp>
        <p:nvSpPr>
          <p:cNvPr id="12" name="Text Box 8">
            <a:extLst>
              <a:ext uri="{FF2B5EF4-FFF2-40B4-BE49-F238E27FC236}">
                <a16:creationId xmlns="" xmlns:a16="http://schemas.microsoft.com/office/drawing/2014/main" id="{FEA1F21E-A91C-4181-8629-53224A8F0951}"/>
              </a:ext>
            </a:extLst>
          </p:cNvPr>
          <p:cNvSpPr txBox="1">
            <a:spLocks noChangeArrowheads="1"/>
          </p:cNvSpPr>
          <p:nvPr/>
        </p:nvSpPr>
        <p:spPr bwMode="auto">
          <a:xfrm>
            <a:off x="508794" y="2154239"/>
            <a:ext cx="2501106" cy="461665"/>
          </a:xfrm>
          <a:prstGeom prst="rect">
            <a:avLst/>
          </a:prstGeom>
          <a:noFill/>
          <a:ln w="9525" cap="rnd">
            <a:noFill/>
            <a:miter lim="800000"/>
            <a:headEnd/>
            <a:tailEnd/>
          </a:ln>
          <a:effectLst/>
        </p:spPr>
        <p:txBody>
          <a:bodyPr wrap="square">
            <a:spAutoFit/>
          </a:bodyPr>
          <a:lstStyle/>
          <a:p>
            <a:pPr defTabSz="914400" eaLnBrk="0" fontAlgn="base" hangingPunct="0">
              <a:spcBef>
                <a:spcPct val="0"/>
              </a:spcBef>
              <a:spcAft>
                <a:spcPct val="0"/>
              </a:spcAft>
            </a:pPr>
            <a:r>
              <a:rPr lang="en-GB" sz="2400" dirty="0">
                <a:solidFill>
                  <a:srgbClr val="FF0000"/>
                </a:solidFill>
                <a:latin typeface="Wingdings 2" panose="05020102010507070707" pitchFamily="18" charset="2"/>
                <a:ea typeface="MS PGothic" pitchFamily="34" charset="-128"/>
                <a:sym typeface="Wingdings 2" panose="05020102010507070707" pitchFamily="18" charset="2"/>
              </a:rPr>
              <a:t></a:t>
            </a:r>
            <a:r>
              <a:rPr lang="en-GB" sz="1600" dirty="0">
                <a:solidFill>
                  <a:srgbClr val="000000"/>
                </a:solidFill>
                <a:latin typeface="Arial Narrow" panose="020B0606020202030204" pitchFamily="34" charset="0"/>
                <a:ea typeface="MS PGothic" pitchFamily="34" charset="-128"/>
              </a:rPr>
              <a:t>Damaged core =&gt; renew</a:t>
            </a:r>
          </a:p>
        </p:txBody>
      </p:sp>
      <p:sp>
        <p:nvSpPr>
          <p:cNvPr id="14" name="Text Box 10">
            <a:extLst>
              <a:ext uri="{FF2B5EF4-FFF2-40B4-BE49-F238E27FC236}">
                <a16:creationId xmlns="" xmlns:a16="http://schemas.microsoft.com/office/drawing/2014/main" id="{CE18B8E1-F842-4AB6-B391-C763EE9A4268}"/>
              </a:ext>
            </a:extLst>
          </p:cNvPr>
          <p:cNvSpPr txBox="1">
            <a:spLocks noChangeArrowheads="1"/>
          </p:cNvSpPr>
          <p:nvPr/>
        </p:nvSpPr>
        <p:spPr bwMode="auto">
          <a:xfrm>
            <a:off x="4772026" y="2133600"/>
            <a:ext cx="3758638" cy="461665"/>
          </a:xfrm>
          <a:prstGeom prst="rect">
            <a:avLst/>
          </a:prstGeom>
          <a:noFill/>
          <a:ln w="9525" cap="rnd">
            <a:noFill/>
            <a:miter lim="800000"/>
            <a:headEnd/>
            <a:tailEnd/>
          </a:ln>
          <a:effectLst/>
        </p:spPr>
        <p:txBody>
          <a:bodyPr wrap="square">
            <a:spAutoFit/>
          </a:bodyPr>
          <a:lstStyle/>
          <a:p>
            <a:pPr eaLnBrk="0" hangingPunct="0"/>
            <a:r>
              <a:rPr lang="en-GB" sz="2400" dirty="0">
                <a:solidFill>
                  <a:srgbClr val="FF0000"/>
                </a:solidFill>
                <a:latin typeface="Arial Narrow" panose="020B0606020202030204" pitchFamily="34" charset="0"/>
                <a:ea typeface="MS PGothic" pitchFamily="34" charset="-128"/>
                <a:sym typeface="Wingdings 2" panose="05020102010507070707" pitchFamily="18" charset="2"/>
              </a:rPr>
              <a:t></a:t>
            </a:r>
            <a:r>
              <a:rPr lang="en-GB" sz="1600" dirty="0">
                <a:latin typeface="Arial Narrow" panose="020B0606020202030204" pitchFamily="34" charset="0"/>
                <a:ea typeface="MS PGothic" pitchFamily="34" charset="-128"/>
              </a:rPr>
              <a:t>Cut across width =&gt; renew</a:t>
            </a:r>
          </a:p>
        </p:txBody>
      </p:sp>
      <p:pic>
        <p:nvPicPr>
          <p:cNvPr id="15" name="Picture 11">
            <a:extLst>
              <a:ext uri="{FF2B5EF4-FFF2-40B4-BE49-F238E27FC236}">
                <a16:creationId xmlns="" xmlns:a16="http://schemas.microsoft.com/office/drawing/2014/main" id="{3C6DF9B1-86FF-462F-B6AC-4B172C623D40}"/>
              </a:ext>
            </a:extLst>
          </p:cNvPr>
          <p:cNvPicPr>
            <a:picLocks noChangeAspect="1" noChangeArrowheads="1"/>
          </p:cNvPicPr>
          <p:nvPr/>
        </p:nvPicPr>
        <p:blipFill>
          <a:blip r:embed="rId5" cstate="print"/>
          <a:srcRect/>
          <a:stretch>
            <a:fillRect/>
          </a:stretch>
        </p:blipFill>
        <p:spPr bwMode="auto">
          <a:xfrm>
            <a:off x="457201" y="2636543"/>
            <a:ext cx="4114800" cy="1439422"/>
          </a:xfrm>
          <a:prstGeom prst="rect">
            <a:avLst/>
          </a:prstGeom>
          <a:noFill/>
        </p:spPr>
      </p:pic>
      <p:pic>
        <p:nvPicPr>
          <p:cNvPr id="16" name="Picture 13">
            <a:extLst>
              <a:ext uri="{FF2B5EF4-FFF2-40B4-BE49-F238E27FC236}">
                <a16:creationId xmlns="" xmlns:a16="http://schemas.microsoft.com/office/drawing/2014/main" id="{1252E5A3-0B64-43A1-A7A8-C077C4BC6FF2}"/>
              </a:ext>
            </a:extLst>
          </p:cNvPr>
          <p:cNvPicPr>
            <a:picLocks noChangeAspect="1" noChangeArrowheads="1"/>
          </p:cNvPicPr>
          <p:nvPr/>
        </p:nvPicPr>
        <p:blipFill>
          <a:blip r:embed="rId6" cstate="print"/>
          <a:srcRect/>
          <a:stretch>
            <a:fillRect/>
          </a:stretch>
        </p:blipFill>
        <p:spPr bwMode="auto">
          <a:xfrm>
            <a:off x="4772024" y="2636543"/>
            <a:ext cx="4114799" cy="1439420"/>
          </a:xfrm>
          <a:prstGeom prst="rect">
            <a:avLst/>
          </a:prstGeom>
          <a:noFill/>
        </p:spPr>
      </p:pic>
      <p:sp>
        <p:nvSpPr>
          <p:cNvPr id="18" name="Text Box 6">
            <a:extLst>
              <a:ext uri="{FF2B5EF4-FFF2-40B4-BE49-F238E27FC236}">
                <a16:creationId xmlns="" xmlns:a16="http://schemas.microsoft.com/office/drawing/2014/main" id="{0F824A3B-99B7-488B-9366-2596568C787C}"/>
              </a:ext>
            </a:extLst>
          </p:cNvPr>
          <p:cNvSpPr txBox="1">
            <a:spLocks noChangeArrowheads="1"/>
          </p:cNvSpPr>
          <p:nvPr/>
        </p:nvSpPr>
        <p:spPr bwMode="auto">
          <a:xfrm>
            <a:off x="508794" y="3974400"/>
            <a:ext cx="4114799" cy="461665"/>
          </a:xfrm>
          <a:prstGeom prst="rect">
            <a:avLst/>
          </a:prstGeom>
          <a:noFill/>
          <a:ln w="9525" cap="rnd">
            <a:noFill/>
            <a:miter lim="800000"/>
            <a:headEnd/>
            <a:tailEnd/>
          </a:ln>
          <a:effectLst/>
        </p:spPr>
        <p:txBody>
          <a:bodyPr wrap="square">
            <a:spAutoFit/>
          </a:bodyPr>
          <a:lstStyle/>
          <a:p>
            <a:pPr eaLnBrk="0" hangingPunct="0"/>
            <a:r>
              <a:rPr lang="en-GB" sz="2400" dirty="0">
                <a:solidFill>
                  <a:srgbClr val="FF0000"/>
                </a:solidFill>
                <a:latin typeface="Arial Narrow" panose="020B0606020202030204" pitchFamily="34" charset="0"/>
                <a:ea typeface="MS PGothic" pitchFamily="34" charset="-128"/>
                <a:sym typeface="Wingdings 2" panose="05020102010507070707" pitchFamily="18" charset="2"/>
              </a:rPr>
              <a:t></a:t>
            </a:r>
            <a:r>
              <a:rPr lang="en-GB" sz="1600" dirty="0">
                <a:latin typeface="Arial Narrow" panose="020B0606020202030204" pitchFamily="34" charset="0"/>
                <a:ea typeface="MS PGothic" pitchFamily="34" charset="-128"/>
              </a:rPr>
              <a:t>Frayed edge &gt;10% =&gt; renew</a:t>
            </a:r>
          </a:p>
        </p:txBody>
      </p:sp>
      <p:sp>
        <p:nvSpPr>
          <p:cNvPr id="19" name="Text Box 4">
            <a:extLst>
              <a:ext uri="{FF2B5EF4-FFF2-40B4-BE49-F238E27FC236}">
                <a16:creationId xmlns="" xmlns:a16="http://schemas.microsoft.com/office/drawing/2014/main" id="{A290E09A-4445-491A-99BB-4656C101A7A2}"/>
              </a:ext>
            </a:extLst>
          </p:cNvPr>
          <p:cNvSpPr txBox="1">
            <a:spLocks noChangeArrowheads="1"/>
          </p:cNvSpPr>
          <p:nvPr/>
        </p:nvSpPr>
        <p:spPr bwMode="auto">
          <a:xfrm>
            <a:off x="4720432" y="3974401"/>
            <a:ext cx="4114799" cy="461666"/>
          </a:xfrm>
          <a:prstGeom prst="rect">
            <a:avLst/>
          </a:prstGeom>
          <a:noFill/>
          <a:ln w="9525" cap="rnd">
            <a:noFill/>
            <a:miter lim="800000"/>
            <a:headEnd/>
            <a:tailEnd/>
          </a:ln>
          <a:effectLst/>
        </p:spPr>
        <p:txBody>
          <a:bodyPr wrap="square">
            <a:spAutoFit/>
          </a:bodyPr>
          <a:lstStyle/>
          <a:p>
            <a:pPr eaLnBrk="0" hangingPunct="0"/>
            <a:r>
              <a:rPr lang="en-GB" sz="2400" b="1" dirty="0">
                <a:solidFill>
                  <a:srgbClr val="FF0000"/>
                </a:solidFill>
                <a:latin typeface="Arial Narrow" panose="020B0606020202030204" pitchFamily="34" charset="0"/>
                <a:ea typeface="MS PGothic" pitchFamily="34" charset="-128"/>
                <a:sym typeface="Wingdings 2" panose="05020102010507070707" pitchFamily="18" charset="2"/>
              </a:rPr>
              <a:t></a:t>
            </a:r>
            <a:r>
              <a:rPr lang="en-GB" sz="1600" b="1" u="sng" dirty="0">
                <a:latin typeface="Arial Narrow" panose="020B0606020202030204" pitchFamily="34" charset="0"/>
                <a:ea typeface="MS PGothic" pitchFamily="34" charset="-128"/>
              </a:rPr>
              <a:t>Never</a:t>
            </a:r>
            <a:r>
              <a:rPr lang="en-GB" sz="1600" dirty="0">
                <a:latin typeface="Arial Narrow" panose="020B0606020202030204" pitchFamily="34" charset="0"/>
                <a:ea typeface="MS PGothic" pitchFamily="34" charset="-128"/>
              </a:rPr>
              <a:t> use with knots – halves the strength </a:t>
            </a:r>
          </a:p>
        </p:txBody>
      </p:sp>
      <p:sp>
        <p:nvSpPr>
          <p:cNvPr id="20" name="Text Box 14">
            <a:extLst>
              <a:ext uri="{FF2B5EF4-FFF2-40B4-BE49-F238E27FC236}">
                <a16:creationId xmlns="" xmlns:a16="http://schemas.microsoft.com/office/drawing/2014/main" id="{644BE42F-86CD-450F-9BC5-66415DA1D8D4}"/>
              </a:ext>
            </a:extLst>
          </p:cNvPr>
          <p:cNvSpPr txBox="1">
            <a:spLocks noChangeArrowheads="1"/>
          </p:cNvSpPr>
          <p:nvPr/>
        </p:nvSpPr>
        <p:spPr bwMode="auto">
          <a:xfrm>
            <a:off x="2541600" y="4436065"/>
            <a:ext cx="4675175" cy="584775"/>
          </a:xfrm>
          <a:prstGeom prst="rect">
            <a:avLst/>
          </a:prstGeom>
          <a:solidFill>
            <a:srgbClr val="660033"/>
          </a:solidFill>
          <a:ln w="9525" cap="rnd">
            <a:solidFill>
              <a:srgbClr val="000000"/>
            </a:solidFill>
            <a:miter lim="800000"/>
            <a:headEnd/>
            <a:tailEnd/>
          </a:ln>
          <a:effectLst/>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Arial Narrow" panose="020B0606020202030204" pitchFamily="34" charset="0"/>
                <a:ea typeface="MS PGothic" pitchFamily="34" charset="-128"/>
              </a:rPr>
              <a:t>See Technical Information Sheet TIS-0003</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Arial Narrow" panose="020B0606020202030204" pitchFamily="34" charset="0"/>
                <a:ea typeface="MS PGothic" pitchFamily="34" charset="-128"/>
              </a:rPr>
              <a:t>Webbing straps and ratchets</a:t>
            </a:r>
          </a:p>
        </p:txBody>
      </p:sp>
    </p:spTree>
    <p:extLst>
      <p:ext uri="{BB962C8B-B14F-4D97-AF65-F5344CB8AC3E}">
        <p14:creationId xmlns:p14="http://schemas.microsoft.com/office/powerpoint/2010/main" val="142122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ou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7">
            <a:extLst>
              <a:ext uri="{FF2B5EF4-FFF2-40B4-BE49-F238E27FC236}">
                <a16:creationId xmlns="" xmlns:a16="http://schemas.microsoft.com/office/drawing/2014/main" id="{1DFD41DB-2AB4-4B51-8C32-266AAF61B9C7}"/>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pPr>
            <a:r>
              <a:rPr lang="en-GB" sz="2200" b="1" dirty="0">
                <a:solidFill>
                  <a:srgbClr val="CC0000"/>
                </a:solidFill>
                <a:latin typeface="Arial Narrow" panose="020B0606020202030204" pitchFamily="34" charset="0"/>
                <a:ea typeface="MS PGothic" pitchFamily="34" charset="-128"/>
              </a:rPr>
              <a:t>Strap Protection</a:t>
            </a:r>
          </a:p>
        </p:txBody>
      </p:sp>
      <p:pic>
        <p:nvPicPr>
          <p:cNvPr id="7" name="Picture 4" descr="Corner - black">
            <a:extLst>
              <a:ext uri="{FF2B5EF4-FFF2-40B4-BE49-F238E27FC236}">
                <a16:creationId xmlns="" xmlns:a16="http://schemas.microsoft.com/office/drawing/2014/main" id="{26D2FB99-7974-4D28-900D-9F748C066439}"/>
              </a:ext>
            </a:extLst>
          </p:cNvPr>
          <p:cNvPicPr>
            <a:picLocks noChangeAspect="1" noChangeArrowheads="1"/>
          </p:cNvPicPr>
          <p:nvPr/>
        </p:nvPicPr>
        <p:blipFill>
          <a:blip r:embed="rId4" cstate="print">
            <a:lum bright="12000"/>
          </a:blip>
          <a:srcRect/>
          <a:stretch>
            <a:fillRect/>
          </a:stretch>
        </p:blipFill>
        <p:spPr bwMode="auto">
          <a:xfrm>
            <a:off x="442455" y="755650"/>
            <a:ext cx="1889125" cy="1816100"/>
          </a:xfrm>
          <a:prstGeom prst="rect">
            <a:avLst/>
          </a:prstGeom>
          <a:noFill/>
          <a:ln>
            <a:solidFill>
              <a:srgbClr val="33CC33"/>
            </a:solidFill>
            <a:miter lim="800000"/>
            <a:headEnd/>
            <a:tailEnd/>
          </a:ln>
        </p:spPr>
      </p:pic>
      <p:sp>
        <p:nvSpPr>
          <p:cNvPr id="8" name="Rectangle 2">
            <a:extLst>
              <a:ext uri="{FF2B5EF4-FFF2-40B4-BE49-F238E27FC236}">
                <a16:creationId xmlns="" xmlns:a16="http://schemas.microsoft.com/office/drawing/2014/main" id="{7E3E9C28-525A-4C50-83F1-2F32D06599CB}"/>
              </a:ext>
            </a:extLst>
          </p:cNvPr>
          <p:cNvSpPr>
            <a:spLocks noChangeArrowheads="1"/>
          </p:cNvSpPr>
          <p:nvPr/>
        </p:nvSpPr>
        <p:spPr bwMode="auto">
          <a:xfrm>
            <a:off x="1630363" y="1828800"/>
            <a:ext cx="777875" cy="1006475"/>
          </a:xfrm>
          <a:prstGeom prst="rect">
            <a:avLst/>
          </a:prstGeom>
          <a:noFill/>
          <a:ln w="9525">
            <a:noFill/>
            <a:miter lim="800000"/>
            <a:headEnd/>
            <a:tailEnd/>
          </a:ln>
          <a:effectLst/>
        </p:spPr>
        <p:txBody>
          <a:bodyPr lIns="92075" tIns="46038" rIns="92075" bIns="46038">
            <a:spAutoFit/>
          </a:bodyPr>
          <a:lstStyle/>
          <a:p>
            <a:pPr eaLnBrk="0" hangingPunct="0"/>
            <a:r>
              <a:rPr lang="en-AU" sz="6000" b="1" dirty="0">
                <a:solidFill>
                  <a:srgbClr val="33CC33"/>
                </a:solidFill>
                <a:latin typeface="Wingdings 2" pitchFamily="18" charset="2"/>
                <a:ea typeface="MS PGothic" pitchFamily="34" charset="-128"/>
              </a:rPr>
              <a:t>P</a:t>
            </a:r>
          </a:p>
        </p:txBody>
      </p:sp>
      <p:pic>
        <p:nvPicPr>
          <p:cNvPr id="9" name="Picture 5" descr="Sleeve - webbing">
            <a:extLst>
              <a:ext uri="{FF2B5EF4-FFF2-40B4-BE49-F238E27FC236}">
                <a16:creationId xmlns="" xmlns:a16="http://schemas.microsoft.com/office/drawing/2014/main" id="{B27555CB-BA94-49B5-93C1-0D7195909FF4}"/>
              </a:ext>
            </a:extLst>
          </p:cNvPr>
          <p:cNvPicPr>
            <a:picLocks noChangeAspect="1" noChangeArrowheads="1"/>
          </p:cNvPicPr>
          <p:nvPr/>
        </p:nvPicPr>
        <p:blipFill>
          <a:blip r:embed="rId5" cstate="print"/>
          <a:srcRect/>
          <a:stretch>
            <a:fillRect/>
          </a:stretch>
        </p:blipFill>
        <p:spPr bwMode="auto">
          <a:xfrm>
            <a:off x="3086894" y="582612"/>
            <a:ext cx="2843213" cy="1617663"/>
          </a:xfrm>
          <a:prstGeom prst="rect">
            <a:avLst/>
          </a:prstGeom>
          <a:noFill/>
          <a:ln w="9525">
            <a:solidFill>
              <a:srgbClr val="33CC33"/>
            </a:solidFill>
            <a:miter lim="800000"/>
            <a:headEnd/>
            <a:tailEnd/>
          </a:ln>
        </p:spPr>
      </p:pic>
      <p:pic>
        <p:nvPicPr>
          <p:cNvPr id="10" name="Picture 6" descr="Corner - card">
            <a:extLst>
              <a:ext uri="{FF2B5EF4-FFF2-40B4-BE49-F238E27FC236}">
                <a16:creationId xmlns="" xmlns:a16="http://schemas.microsoft.com/office/drawing/2014/main" id="{486A6ECD-4624-48F2-9EBA-22DC90D2EF3E}"/>
              </a:ext>
            </a:extLst>
          </p:cNvPr>
          <p:cNvPicPr>
            <a:picLocks noChangeAspect="1" noChangeArrowheads="1"/>
          </p:cNvPicPr>
          <p:nvPr/>
        </p:nvPicPr>
        <p:blipFill>
          <a:blip r:embed="rId6" cstate="print"/>
          <a:srcRect/>
          <a:stretch>
            <a:fillRect/>
          </a:stretch>
        </p:blipFill>
        <p:spPr bwMode="auto">
          <a:xfrm>
            <a:off x="442456" y="2885215"/>
            <a:ext cx="2610308" cy="1266161"/>
          </a:xfrm>
          <a:prstGeom prst="rect">
            <a:avLst/>
          </a:prstGeom>
          <a:noFill/>
          <a:ln>
            <a:solidFill>
              <a:srgbClr val="FF0000"/>
            </a:solidFill>
            <a:miter lim="800000"/>
            <a:headEnd/>
            <a:tailEnd/>
          </a:ln>
        </p:spPr>
      </p:pic>
      <p:sp>
        <p:nvSpPr>
          <p:cNvPr id="12" name="Rectangle 9">
            <a:extLst>
              <a:ext uri="{FF2B5EF4-FFF2-40B4-BE49-F238E27FC236}">
                <a16:creationId xmlns="" xmlns:a16="http://schemas.microsoft.com/office/drawing/2014/main" id="{6A7CBDDD-7A7B-4D5D-9744-DD4A328B9DA9}"/>
              </a:ext>
            </a:extLst>
          </p:cNvPr>
          <p:cNvSpPr>
            <a:spLocks noChangeArrowheads="1"/>
          </p:cNvSpPr>
          <p:nvPr/>
        </p:nvSpPr>
        <p:spPr bwMode="auto">
          <a:xfrm>
            <a:off x="5152231" y="1450976"/>
            <a:ext cx="777875" cy="1016305"/>
          </a:xfrm>
          <a:prstGeom prst="rect">
            <a:avLst/>
          </a:prstGeom>
          <a:noFill/>
          <a:ln w="9525">
            <a:noFill/>
            <a:miter lim="800000"/>
            <a:headEnd/>
            <a:tailEnd/>
          </a:ln>
          <a:effectLst/>
        </p:spPr>
        <p:txBody>
          <a:bodyPr wrap="square" lIns="92075" tIns="46038" rIns="92075" bIns="46038">
            <a:spAutoFit/>
          </a:bodyPr>
          <a:lstStyle/>
          <a:p>
            <a:pPr eaLnBrk="0" hangingPunct="0"/>
            <a:r>
              <a:rPr lang="en-AU" sz="6000" b="1" dirty="0">
                <a:solidFill>
                  <a:srgbClr val="33CC33"/>
                </a:solidFill>
                <a:latin typeface="Wingdings 2" pitchFamily="18" charset="2"/>
                <a:ea typeface="MS PGothic" pitchFamily="34" charset="-128"/>
              </a:rPr>
              <a:t>P</a:t>
            </a:r>
          </a:p>
        </p:txBody>
      </p:sp>
      <p:sp>
        <p:nvSpPr>
          <p:cNvPr id="13" name="Text Box 10">
            <a:extLst>
              <a:ext uri="{FF2B5EF4-FFF2-40B4-BE49-F238E27FC236}">
                <a16:creationId xmlns="" xmlns:a16="http://schemas.microsoft.com/office/drawing/2014/main" id="{136D2F94-C547-4977-9945-6576070C56B0}"/>
              </a:ext>
            </a:extLst>
          </p:cNvPr>
          <p:cNvSpPr txBox="1">
            <a:spLocks noChangeArrowheads="1"/>
          </p:cNvSpPr>
          <p:nvPr/>
        </p:nvSpPr>
        <p:spPr bwMode="auto">
          <a:xfrm>
            <a:off x="3086893" y="2200276"/>
            <a:ext cx="2843214" cy="338554"/>
          </a:xfrm>
          <a:prstGeom prst="rect">
            <a:avLst/>
          </a:prstGeom>
          <a:noFill/>
          <a:ln w="9525" cap="rnd">
            <a:noFill/>
            <a:miter lim="800000"/>
            <a:headEnd/>
            <a:tailEnd/>
          </a:ln>
          <a:effectLst/>
        </p:spPr>
        <p:txBody>
          <a:bodyPr wrap="square">
            <a:spAutoFit/>
          </a:bodyPr>
          <a:lstStyle/>
          <a:p>
            <a:pPr eaLnBrk="0" hangingPunct="0"/>
            <a:r>
              <a:rPr lang="en-GB" sz="1600" i="1" dirty="0">
                <a:latin typeface="Arial Narrow" panose="020B0606020202030204" pitchFamily="34" charset="0"/>
                <a:ea typeface="MS PGothic" pitchFamily="34" charset="-128"/>
              </a:rPr>
              <a:t>Heavy Duty</a:t>
            </a:r>
            <a:r>
              <a:rPr lang="en-GB" sz="1600" dirty="0">
                <a:latin typeface="Arial Narrow" panose="020B0606020202030204" pitchFamily="34" charset="0"/>
                <a:ea typeface="MS PGothic" pitchFamily="34" charset="-128"/>
              </a:rPr>
              <a:t> Webbing sleeves</a:t>
            </a:r>
          </a:p>
        </p:txBody>
      </p:sp>
      <p:grpSp>
        <p:nvGrpSpPr>
          <p:cNvPr id="14" name="Group 11">
            <a:extLst>
              <a:ext uri="{FF2B5EF4-FFF2-40B4-BE49-F238E27FC236}">
                <a16:creationId xmlns="" xmlns:a16="http://schemas.microsoft.com/office/drawing/2014/main" id="{54971F9C-6A55-45AC-AE92-DDF9983370E1}"/>
              </a:ext>
            </a:extLst>
          </p:cNvPr>
          <p:cNvGrpSpPr>
            <a:grpSpLocks/>
          </p:cNvGrpSpPr>
          <p:nvPr/>
        </p:nvGrpSpPr>
        <p:grpSpPr bwMode="auto">
          <a:xfrm>
            <a:off x="3208565" y="2597763"/>
            <a:ext cx="4857237" cy="2017713"/>
            <a:chOff x="2436" y="2068"/>
            <a:chExt cx="3044" cy="1271"/>
          </a:xfrm>
        </p:grpSpPr>
        <p:pic>
          <p:nvPicPr>
            <p:cNvPr id="15" name="Picture 12" descr="SDC12148">
              <a:extLst>
                <a:ext uri="{FF2B5EF4-FFF2-40B4-BE49-F238E27FC236}">
                  <a16:creationId xmlns="" xmlns:a16="http://schemas.microsoft.com/office/drawing/2014/main" id="{03C66E38-D997-4EF9-8903-462BDCA90EB8}"/>
                </a:ext>
              </a:extLst>
            </p:cNvPr>
            <p:cNvPicPr>
              <a:picLocks noChangeAspect="1" noChangeArrowheads="1"/>
            </p:cNvPicPr>
            <p:nvPr/>
          </p:nvPicPr>
          <p:blipFill>
            <a:blip r:embed="rId7" cstate="print"/>
            <a:srcRect/>
            <a:stretch>
              <a:fillRect/>
            </a:stretch>
          </p:blipFill>
          <p:spPr bwMode="auto">
            <a:xfrm>
              <a:off x="2436" y="2068"/>
              <a:ext cx="1423" cy="612"/>
            </a:xfrm>
            <a:prstGeom prst="rect">
              <a:avLst/>
            </a:prstGeom>
            <a:noFill/>
            <a:ln w="28575">
              <a:solidFill>
                <a:srgbClr val="0066FF"/>
              </a:solidFill>
              <a:miter lim="800000"/>
              <a:headEnd/>
              <a:tailEnd/>
            </a:ln>
          </p:spPr>
        </p:pic>
        <p:graphicFrame>
          <p:nvGraphicFramePr>
            <p:cNvPr id="16" name="Object 13">
              <a:extLst>
                <a:ext uri="{FF2B5EF4-FFF2-40B4-BE49-F238E27FC236}">
                  <a16:creationId xmlns="" xmlns:a16="http://schemas.microsoft.com/office/drawing/2014/main" id="{ADEEF486-3EA8-4570-A217-0A687F905379}"/>
                </a:ext>
              </a:extLst>
            </p:cNvPr>
            <p:cNvGraphicFramePr>
              <a:graphicFrameLocks noChangeAspect="1"/>
            </p:cNvGraphicFramePr>
            <p:nvPr>
              <p:extLst>
                <p:ext uri="{D42A27DB-BD31-4B8C-83A1-F6EECF244321}">
                  <p14:modId xmlns:p14="http://schemas.microsoft.com/office/powerpoint/2010/main" val="1961477826"/>
                </p:ext>
              </p:extLst>
            </p:nvPr>
          </p:nvGraphicFramePr>
          <p:xfrm>
            <a:off x="2436" y="2766"/>
            <a:ext cx="1423" cy="573"/>
          </p:xfrm>
          <a:graphic>
            <a:graphicData uri="http://schemas.openxmlformats.org/presentationml/2006/ole">
              <mc:AlternateContent xmlns:mc="http://schemas.openxmlformats.org/markup-compatibility/2006">
                <mc:Choice xmlns:v="urn:schemas-microsoft-com:vml" Requires="v">
                  <p:oleObj spid="_x0000_s2109" name="Photo Editor Photo" r:id="rId8" imgW="5238095" imgH="3924848" progId="MSPhotoEd.3">
                    <p:embed/>
                  </p:oleObj>
                </mc:Choice>
                <mc:Fallback>
                  <p:oleObj name="Photo Editor Photo" r:id="rId8" imgW="5238095" imgH="3924848" progId="MSPhotoEd.3">
                    <p:embed/>
                    <p:pic>
                      <p:nvPicPr>
                        <p:cNvPr id="401421"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6" y="2766"/>
                          <a:ext cx="1423" cy="573"/>
                        </a:xfrm>
                        <a:prstGeom prst="rect">
                          <a:avLst/>
                        </a:prstGeom>
                        <a:noFill/>
                        <a:ln w="28575">
                          <a:solidFill>
                            <a:srgbClr val="0066FF"/>
                          </a:solidFill>
                          <a:miter lim="800000"/>
                          <a:headEnd/>
                          <a:tailEnd/>
                        </a:ln>
                        <a:effectLst/>
                      </p:spPr>
                    </p:pic>
                  </p:oleObj>
                </mc:Fallback>
              </mc:AlternateContent>
            </a:graphicData>
          </a:graphic>
        </p:graphicFrame>
        <p:sp>
          <p:nvSpPr>
            <p:cNvPr id="17" name="Rectangle 14">
              <a:extLst>
                <a:ext uri="{FF2B5EF4-FFF2-40B4-BE49-F238E27FC236}">
                  <a16:creationId xmlns="" xmlns:a16="http://schemas.microsoft.com/office/drawing/2014/main" id="{CA59E273-CA76-4E28-B26A-FE05E10E5E13}"/>
                </a:ext>
              </a:extLst>
            </p:cNvPr>
            <p:cNvSpPr>
              <a:spLocks noChangeArrowheads="1"/>
            </p:cNvSpPr>
            <p:nvPr/>
          </p:nvSpPr>
          <p:spPr bwMode="auto">
            <a:xfrm>
              <a:off x="3973" y="2286"/>
              <a:ext cx="204" cy="446"/>
            </a:xfrm>
            <a:prstGeom prst="rect">
              <a:avLst/>
            </a:prstGeom>
            <a:noFill/>
            <a:ln w="9525" cap="rnd">
              <a:noFill/>
              <a:miter lim="800000"/>
              <a:headEnd/>
              <a:tailEnd/>
            </a:ln>
            <a:effectLst/>
          </p:spPr>
          <p:txBody>
            <a:bodyPr wrap="square">
              <a:spAutoFit/>
            </a:bodyPr>
            <a:lstStyle/>
            <a:p>
              <a:pPr algn="ctr" eaLnBrk="0" hangingPunct="0"/>
              <a:r>
                <a:rPr lang="en-GB" sz="4000" dirty="0">
                  <a:solidFill>
                    <a:srgbClr val="FF0000"/>
                  </a:solidFill>
                  <a:latin typeface="Wingdings 2" pitchFamily="18" charset="2"/>
                  <a:ea typeface="MS PGothic" pitchFamily="34" charset="-128"/>
                </a:rPr>
                <a:t>O</a:t>
              </a:r>
            </a:p>
          </p:txBody>
        </p:sp>
        <p:sp>
          <p:nvSpPr>
            <p:cNvPr id="18" name="Text Box 15">
              <a:extLst>
                <a:ext uri="{FF2B5EF4-FFF2-40B4-BE49-F238E27FC236}">
                  <a16:creationId xmlns="" xmlns:a16="http://schemas.microsoft.com/office/drawing/2014/main" id="{51BEFCF6-CA8A-496E-8375-5A0306A1EDD4}"/>
                </a:ext>
              </a:extLst>
            </p:cNvPr>
            <p:cNvSpPr txBox="1">
              <a:spLocks noChangeArrowheads="1"/>
            </p:cNvSpPr>
            <p:nvPr/>
          </p:nvSpPr>
          <p:spPr bwMode="auto">
            <a:xfrm>
              <a:off x="4177" y="2276"/>
              <a:ext cx="1303" cy="349"/>
            </a:xfrm>
            <a:prstGeom prst="rect">
              <a:avLst/>
            </a:prstGeom>
            <a:noFill/>
            <a:ln w="9525" cap="rnd">
              <a:noFill/>
              <a:miter lim="800000"/>
              <a:headEnd/>
              <a:tailEnd/>
            </a:ln>
            <a:effectLst/>
          </p:spPr>
          <p:txBody>
            <a:bodyPr wrap="square">
              <a:spAutoFit/>
            </a:bodyPr>
            <a:lstStyle/>
            <a:p>
              <a:pPr eaLnBrk="0" hangingPunct="0"/>
              <a:r>
                <a:rPr lang="en-GB" sz="1600" dirty="0">
                  <a:latin typeface="Arial Narrow" panose="020B0606020202030204" pitchFamily="34" charset="0"/>
                  <a:ea typeface="MS PGothic" pitchFamily="34" charset="-128"/>
                </a:rPr>
                <a:t>Thin webbing sleeves</a:t>
              </a:r>
            </a:p>
            <a:p>
              <a:pPr eaLnBrk="0" hangingPunct="0"/>
              <a:r>
                <a:rPr lang="en-GB" sz="1400" dirty="0">
                  <a:solidFill>
                    <a:srgbClr val="0066FF"/>
                  </a:solidFill>
                  <a:latin typeface="Arial Narrow" panose="020B0606020202030204" pitchFamily="34" charset="0"/>
                  <a:ea typeface="MS PGothic" pitchFamily="34" charset="-128"/>
                </a:rPr>
                <a:t>Twist and cut easily</a:t>
              </a:r>
            </a:p>
          </p:txBody>
        </p:sp>
        <p:sp>
          <p:nvSpPr>
            <p:cNvPr id="19" name="Rectangle 16">
              <a:extLst>
                <a:ext uri="{FF2B5EF4-FFF2-40B4-BE49-F238E27FC236}">
                  <a16:creationId xmlns="" xmlns:a16="http://schemas.microsoft.com/office/drawing/2014/main" id="{D5D007FA-FB4C-4D69-8047-2C0E680F7870}"/>
                </a:ext>
              </a:extLst>
            </p:cNvPr>
            <p:cNvSpPr>
              <a:spLocks noChangeArrowheads="1"/>
            </p:cNvSpPr>
            <p:nvPr/>
          </p:nvSpPr>
          <p:spPr bwMode="auto">
            <a:xfrm>
              <a:off x="3906" y="2742"/>
              <a:ext cx="337" cy="446"/>
            </a:xfrm>
            <a:prstGeom prst="rect">
              <a:avLst/>
            </a:prstGeom>
            <a:noFill/>
            <a:ln w="9525" cap="rnd">
              <a:noFill/>
              <a:miter lim="800000"/>
              <a:headEnd/>
              <a:tailEnd/>
            </a:ln>
            <a:effectLst/>
          </p:spPr>
          <p:txBody>
            <a:bodyPr wrap="square">
              <a:spAutoFit/>
            </a:bodyPr>
            <a:lstStyle/>
            <a:p>
              <a:pPr algn="ctr" eaLnBrk="0" hangingPunct="0"/>
              <a:r>
                <a:rPr lang="en-GB" sz="4000" dirty="0">
                  <a:solidFill>
                    <a:srgbClr val="FF0000"/>
                  </a:solidFill>
                  <a:latin typeface="Wingdings 2" pitchFamily="18" charset="2"/>
                  <a:ea typeface="MS PGothic" pitchFamily="34" charset="-128"/>
                </a:rPr>
                <a:t>O</a:t>
              </a:r>
            </a:p>
          </p:txBody>
        </p:sp>
        <p:sp>
          <p:nvSpPr>
            <p:cNvPr id="20" name="Text Box 17">
              <a:extLst>
                <a:ext uri="{FF2B5EF4-FFF2-40B4-BE49-F238E27FC236}">
                  <a16:creationId xmlns="" xmlns:a16="http://schemas.microsoft.com/office/drawing/2014/main" id="{6609F150-F978-4D91-A25B-68BBA80BB094}"/>
                </a:ext>
              </a:extLst>
            </p:cNvPr>
            <p:cNvSpPr txBox="1">
              <a:spLocks noChangeArrowheads="1"/>
            </p:cNvSpPr>
            <p:nvPr/>
          </p:nvSpPr>
          <p:spPr bwMode="auto">
            <a:xfrm>
              <a:off x="4215" y="2766"/>
              <a:ext cx="1071" cy="349"/>
            </a:xfrm>
            <a:prstGeom prst="rect">
              <a:avLst/>
            </a:prstGeom>
            <a:noFill/>
            <a:ln w="9525" cap="rnd">
              <a:noFill/>
              <a:miter lim="800000"/>
              <a:headEnd/>
              <a:tailEnd/>
            </a:ln>
            <a:effectLst/>
          </p:spPr>
          <p:txBody>
            <a:bodyPr wrap="square">
              <a:spAutoFit/>
            </a:bodyPr>
            <a:lstStyle/>
            <a:p>
              <a:pPr eaLnBrk="0" hangingPunct="0"/>
              <a:r>
                <a:rPr lang="en-GB" sz="1600" dirty="0">
                  <a:latin typeface="Arial Narrow" panose="020B0606020202030204" pitchFamily="34" charset="0"/>
                  <a:ea typeface="MS PGothic" pitchFamily="34" charset="-128"/>
                </a:rPr>
                <a:t>Anti-Slip matting</a:t>
              </a:r>
            </a:p>
            <a:p>
              <a:pPr eaLnBrk="0" hangingPunct="0"/>
              <a:r>
                <a:rPr lang="en-GB" sz="1400" dirty="0">
                  <a:solidFill>
                    <a:srgbClr val="0066FF"/>
                  </a:solidFill>
                  <a:latin typeface="Arial Narrow" panose="020B0606020202030204" pitchFamily="34" charset="0"/>
                  <a:ea typeface="MS PGothic" pitchFamily="34" charset="-128"/>
                </a:rPr>
                <a:t>Cuts very easily</a:t>
              </a:r>
            </a:p>
          </p:txBody>
        </p:sp>
      </p:grpSp>
      <p:sp>
        <p:nvSpPr>
          <p:cNvPr id="22" name="Text Box 20">
            <a:extLst>
              <a:ext uri="{FF2B5EF4-FFF2-40B4-BE49-F238E27FC236}">
                <a16:creationId xmlns="" xmlns:a16="http://schemas.microsoft.com/office/drawing/2014/main" id="{CA349BCE-DAFE-4FA6-838B-64F4726E5CB9}"/>
              </a:ext>
            </a:extLst>
          </p:cNvPr>
          <p:cNvSpPr txBox="1">
            <a:spLocks noChangeArrowheads="1"/>
          </p:cNvSpPr>
          <p:nvPr/>
        </p:nvSpPr>
        <p:spPr bwMode="auto">
          <a:xfrm>
            <a:off x="6173450" y="1869180"/>
            <a:ext cx="2690134" cy="769441"/>
          </a:xfrm>
          <a:prstGeom prst="rect">
            <a:avLst/>
          </a:prstGeom>
          <a:noFill/>
          <a:ln w="9525" cap="rnd">
            <a:noFill/>
            <a:miter lim="800000"/>
            <a:headEnd/>
            <a:tailEnd/>
          </a:ln>
          <a:effectLst/>
        </p:spPr>
        <p:txBody>
          <a:bodyPr wrap="square">
            <a:spAutoFit/>
          </a:bodyPr>
          <a:lstStyle/>
          <a:p>
            <a:pPr eaLnBrk="0" hangingPunct="0"/>
            <a:r>
              <a:rPr lang="en-GB" sz="1600" dirty="0">
                <a:latin typeface="Arial Narrow" panose="020B0606020202030204" pitchFamily="34" charset="0"/>
                <a:ea typeface="MS PGothic" pitchFamily="34" charset="-128"/>
              </a:rPr>
              <a:t>Bespoke packaging </a:t>
            </a:r>
          </a:p>
          <a:p>
            <a:pPr eaLnBrk="0" hangingPunct="0"/>
            <a:r>
              <a:rPr lang="en-GB" sz="1400" dirty="0">
                <a:solidFill>
                  <a:srgbClr val="0066FF"/>
                </a:solidFill>
                <a:latin typeface="Arial Narrow" panose="020B0606020202030204" pitchFamily="34" charset="0"/>
                <a:ea typeface="MS PGothic" pitchFamily="34" charset="-128"/>
              </a:rPr>
              <a:t>Note: use only in specified location or straps may slip off</a:t>
            </a:r>
          </a:p>
        </p:txBody>
      </p:sp>
      <p:pic>
        <p:nvPicPr>
          <p:cNvPr id="23" name="Picture 18" descr="SDC12159">
            <a:extLst>
              <a:ext uri="{FF2B5EF4-FFF2-40B4-BE49-F238E27FC236}">
                <a16:creationId xmlns="" xmlns:a16="http://schemas.microsoft.com/office/drawing/2014/main" id="{DF584BF1-5EB1-4CA3-B040-B16C7D1B4DD3}"/>
              </a:ext>
            </a:extLst>
          </p:cNvPr>
          <p:cNvPicPr>
            <a:picLocks noChangeAspect="1" noChangeArrowheads="1"/>
          </p:cNvPicPr>
          <p:nvPr/>
        </p:nvPicPr>
        <p:blipFill>
          <a:blip r:embed="rId10" cstate="print"/>
          <a:srcRect/>
          <a:stretch>
            <a:fillRect/>
          </a:stretch>
        </p:blipFill>
        <p:spPr bwMode="auto">
          <a:xfrm>
            <a:off x="6173451" y="84830"/>
            <a:ext cx="2559050" cy="1784350"/>
          </a:xfrm>
          <a:prstGeom prst="rect">
            <a:avLst/>
          </a:prstGeom>
          <a:noFill/>
          <a:ln w="12700">
            <a:solidFill>
              <a:srgbClr val="33CC33"/>
            </a:solidFill>
            <a:miter lim="800000"/>
            <a:headEnd/>
            <a:tailEnd/>
          </a:ln>
        </p:spPr>
      </p:pic>
      <p:sp>
        <p:nvSpPr>
          <p:cNvPr id="25" name="Text Box 3">
            <a:extLst>
              <a:ext uri="{FF2B5EF4-FFF2-40B4-BE49-F238E27FC236}">
                <a16:creationId xmlns="" xmlns:a16="http://schemas.microsoft.com/office/drawing/2014/main" id="{42968FF1-C663-4FB5-B34D-E9911A0B07E7}"/>
              </a:ext>
            </a:extLst>
          </p:cNvPr>
          <p:cNvSpPr txBox="1">
            <a:spLocks noChangeArrowheads="1"/>
          </p:cNvSpPr>
          <p:nvPr/>
        </p:nvSpPr>
        <p:spPr bwMode="auto">
          <a:xfrm>
            <a:off x="406172" y="2537269"/>
            <a:ext cx="2559050" cy="338554"/>
          </a:xfrm>
          <a:prstGeom prst="rect">
            <a:avLst/>
          </a:prstGeom>
          <a:noFill/>
          <a:ln w="9525" cap="rnd">
            <a:noFill/>
            <a:miter lim="800000"/>
            <a:headEnd/>
            <a:tailEnd/>
          </a:ln>
          <a:effectLst/>
        </p:spPr>
        <p:txBody>
          <a:bodyPr wrap="square">
            <a:spAutoFit/>
          </a:bodyPr>
          <a:lstStyle/>
          <a:p>
            <a:pPr eaLnBrk="0" hangingPunct="0"/>
            <a:r>
              <a:rPr lang="en-GB" sz="1600" dirty="0">
                <a:latin typeface="Arial Narrow" panose="020B0606020202030204" pitchFamily="34" charset="0"/>
                <a:ea typeface="MS PGothic" pitchFamily="34" charset="-128"/>
              </a:rPr>
              <a:t>Special mouldings</a:t>
            </a:r>
          </a:p>
        </p:txBody>
      </p:sp>
      <p:sp>
        <p:nvSpPr>
          <p:cNvPr id="26" name="Text Box 8">
            <a:extLst>
              <a:ext uri="{FF2B5EF4-FFF2-40B4-BE49-F238E27FC236}">
                <a16:creationId xmlns="" xmlns:a16="http://schemas.microsoft.com/office/drawing/2014/main" id="{FA4BFFF7-27B8-438D-80F4-7192503172E5}"/>
              </a:ext>
            </a:extLst>
          </p:cNvPr>
          <p:cNvSpPr txBox="1">
            <a:spLocks noChangeArrowheads="1"/>
          </p:cNvSpPr>
          <p:nvPr/>
        </p:nvSpPr>
        <p:spPr bwMode="auto">
          <a:xfrm>
            <a:off x="406172" y="4151376"/>
            <a:ext cx="2646591" cy="553998"/>
          </a:xfrm>
          <a:prstGeom prst="rect">
            <a:avLst/>
          </a:prstGeom>
          <a:noFill/>
          <a:ln w="9525" cap="rnd">
            <a:noFill/>
            <a:miter lim="800000"/>
            <a:headEnd/>
            <a:tailEnd/>
          </a:ln>
          <a:effectLst/>
        </p:spPr>
        <p:txBody>
          <a:bodyPr wrap="square">
            <a:spAutoFit/>
          </a:bodyPr>
          <a:lstStyle/>
          <a:p>
            <a:pPr eaLnBrk="0" hangingPunct="0"/>
            <a:r>
              <a:rPr lang="en-GB" sz="1600" dirty="0">
                <a:latin typeface="Arial Narrow" panose="020B0606020202030204" pitchFamily="34" charset="0"/>
                <a:ea typeface="MS PGothic" pitchFamily="34" charset="-128"/>
              </a:rPr>
              <a:t>General purpose</a:t>
            </a:r>
          </a:p>
          <a:p>
            <a:pPr eaLnBrk="0" hangingPunct="0"/>
            <a:r>
              <a:rPr lang="en-GB" sz="1400" dirty="0">
                <a:solidFill>
                  <a:srgbClr val="0066FF"/>
                </a:solidFill>
                <a:latin typeface="Arial Narrow" panose="020B0606020202030204" pitchFamily="34" charset="0"/>
                <a:ea typeface="MS PGothic" pitchFamily="34" charset="-128"/>
              </a:rPr>
              <a:t>CAUTION: straps may slip off</a:t>
            </a:r>
          </a:p>
        </p:txBody>
      </p:sp>
      <p:sp>
        <p:nvSpPr>
          <p:cNvPr id="27" name="Rectangle 7">
            <a:extLst>
              <a:ext uri="{FF2B5EF4-FFF2-40B4-BE49-F238E27FC236}">
                <a16:creationId xmlns="" xmlns:a16="http://schemas.microsoft.com/office/drawing/2014/main" id="{06982796-4466-4609-9E96-561C04B6D691}"/>
              </a:ext>
            </a:extLst>
          </p:cNvPr>
          <p:cNvSpPr>
            <a:spLocks noChangeArrowheads="1"/>
          </p:cNvSpPr>
          <p:nvPr/>
        </p:nvSpPr>
        <p:spPr bwMode="auto">
          <a:xfrm>
            <a:off x="250370" y="4074910"/>
            <a:ext cx="357183" cy="708528"/>
          </a:xfrm>
          <a:prstGeom prst="rect">
            <a:avLst/>
          </a:prstGeom>
          <a:noFill/>
          <a:ln w="9525">
            <a:noFill/>
            <a:miter lim="800000"/>
            <a:headEnd/>
            <a:tailEnd/>
          </a:ln>
          <a:effectLst/>
        </p:spPr>
        <p:txBody>
          <a:bodyPr wrap="square" lIns="92075" tIns="46038" rIns="92075" bIns="46038">
            <a:spAutoFit/>
          </a:bodyPr>
          <a:lstStyle/>
          <a:p>
            <a:pPr defTabSz="914400" eaLnBrk="0" fontAlgn="base" hangingPunct="0">
              <a:spcBef>
                <a:spcPct val="0"/>
              </a:spcBef>
              <a:spcAft>
                <a:spcPct val="0"/>
              </a:spcAft>
            </a:pPr>
            <a:r>
              <a:rPr lang="en-AU" sz="4000" b="1" dirty="0">
                <a:solidFill>
                  <a:srgbClr val="FF0000"/>
                </a:solidFill>
                <a:latin typeface="Arial Narrow" panose="020B0606020202030204" pitchFamily="34" charset="0"/>
                <a:ea typeface="MS PGothic" pitchFamily="34" charset="-128"/>
              </a:rPr>
              <a:t>!</a:t>
            </a:r>
          </a:p>
        </p:txBody>
      </p:sp>
      <p:sp>
        <p:nvSpPr>
          <p:cNvPr id="28" name="Text Box 21">
            <a:extLst>
              <a:ext uri="{FF2B5EF4-FFF2-40B4-BE49-F238E27FC236}">
                <a16:creationId xmlns="" xmlns:a16="http://schemas.microsoft.com/office/drawing/2014/main" id="{6A4CE6E5-3899-4969-AB3D-929FAAE89E0E}"/>
              </a:ext>
            </a:extLst>
          </p:cNvPr>
          <p:cNvSpPr txBox="1">
            <a:spLocks noChangeArrowheads="1"/>
          </p:cNvSpPr>
          <p:nvPr/>
        </p:nvSpPr>
        <p:spPr bwMode="auto">
          <a:xfrm>
            <a:off x="2460901" y="4491726"/>
            <a:ext cx="4332661" cy="584775"/>
          </a:xfrm>
          <a:prstGeom prst="rect">
            <a:avLst/>
          </a:prstGeom>
          <a:solidFill>
            <a:srgbClr val="660033"/>
          </a:solidFill>
          <a:ln w="9525" cap="rnd">
            <a:solidFill>
              <a:srgbClr val="000000"/>
            </a:solidFill>
            <a:miter lim="800000"/>
            <a:headEnd/>
            <a:tailEnd/>
          </a:ln>
          <a:effectLst/>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Arial Narrow" panose="020B0606020202030204" pitchFamily="34" charset="0"/>
                <a:ea typeface="MS PGothic" pitchFamily="34" charset="-128"/>
              </a:rPr>
              <a:t>See Technical Information Sheet TIS-0005</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Arial Narrow" panose="020B0606020202030204" pitchFamily="34" charset="0"/>
                <a:ea typeface="MS PGothic" pitchFamily="34" charset="-128"/>
              </a:rPr>
              <a:t>Edge protection</a:t>
            </a:r>
          </a:p>
        </p:txBody>
      </p:sp>
      <p:sp>
        <p:nvSpPr>
          <p:cNvPr id="24" name="Text Box 5">
            <a:extLst>
              <a:ext uri="{FF2B5EF4-FFF2-40B4-BE49-F238E27FC236}">
                <a16:creationId xmlns="" xmlns:a16="http://schemas.microsoft.com/office/drawing/2014/main" id="{F9CF9B8A-EC3D-4D31-AE30-D72B10B5E1A5}"/>
              </a:ext>
            </a:extLst>
          </p:cNvPr>
          <p:cNvSpPr txBox="1">
            <a:spLocks noChangeArrowheads="1"/>
          </p:cNvSpPr>
          <p:nvPr/>
        </p:nvSpPr>
        <p:spPr bwMode="auto">
          <a:xfrm>
            <a:off x="2571750" y="6454775"/>
            <a:ext cx="6572250" cy="274638"/>
          </a:xfrm>
          <a:prstGeom prst="rect">
            <a:avLst/>
          </a:prstGeom>
          <a:noFill/>
          <a:ln w="12700" algn="ctr">
            <a:noFill/>
            <a:miter lim="800000"/>
            <a:headEnd/>
            <a:tailEnd/>
          </a:ln>
          <a:effectLst/>
        </p:spPr>
        <p:txBody>
          <a:bodyPr lIns="90000" tIns="46800" rIns="90000" bIns="46800">
            <a:spAutoFit/>
          </a:bodyPr>
          <a:lstStyle/>
          <a:p>
            <a:pPr algn="ctr" defTabSz="914400" eaLnBrk="0" fontAlgn="base" hangingPunct="0">
              <a:spcBef>
                <a:spcPct val="50000"/>
              </a:spcBef>
              <a:spcAft>
                <a:spcPct val="0"/>
              </a:spcAft>
            </a:pPr>
            <a:r>
              <a:rPr lang="en-GB" sz="1200" dirty="0">
                <a:solidFill>
                  <a:srgbClr val="0000FF"/>
                </a:solidFill>
                <a:latin typeface="Arial" charset="0"/>
                <a:ea typeface="MS PGothic" pitchFamily="34" charset="-128"/>
              </a:rPr>
              <a:t>http://www.poferrymasters.com/tatasteel/health-and-safety/load-restraint-guidelines/</a:t>
            </a:r>
          </a:p>
        </p:txBody>
      </p:sp>
    </p:spTree>
    <p:extLst>
      <p:ext uri="{BB962C8B-B14F-4D97-AF65-F5344CB8AC3E}">
        <p14:creationId xmlns:p14="http://schemas.microsoft.com/office/powerpoint/2010/main" val="363740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theme/theme1.xml><?xml version="1.0" encoding="utf-8"?>
<a:theme xmlns:a="http://schemas.openxmlformats.org/drawingml/2006/main" name="POFM Powerpoint Pr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Presentation12" id="{F417BFA1-6246-E044-B146-FE9D3E763786}" vid="{7E78F0B3-5931-4849-82DC-6FF2064029B2}"/>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POFM Powerpoint Pro</Template>
  <TotalTime>1063</TotalTime>
  <Words>2033</Words>
  <Application>Microsoft Office PowerPoint</Application>
  <PresentationFormat>On-screen Show (16:9)</PresentationFormat>
  <Paragraphs>268</Paragraphs>
  <Slides>28</Slides>
  <Notes>24</Notes>
  <HiddenSlides>0</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POFM Powerpoint Pro</vt:lpstr>
      <vt:lpstr>Photo Editor Photo</vt:lpstr>
      <vt:lpstr>Safety Principles</vt:lpstr>
      <vt:lpstr>Safety Principles</vt:lpstr>
      <vt:lpstr>PPE Standard</vt:lpstr>
      <vt:lpstr>Personal Standards</vt:lpstr>
      <vt:lpstr>Equipment Standard</vt:lpstr>
      <vt:lpstr>Equipment Standards</vt:lpstr>
      <vt:lpstr>Webbing Straps  . . .</vt:lpstr>
      <vt:lpstr>Webbing Straps  . . .</vt:lpstr>
      <vt:lpstr>Strap Protection</vt:lpstr>
      <vt:lpstr>Anti-slip matting</vt:lpstr>
      <vt:lpstr>Tractor Unit Standards</vt:lpstr>
      <vt:lpstr>Rotherham Roll Away</vt:lpstr>
      <vt:lpstr>Applying Truck hand brake</vt:lpstr>
      <vt:lpstr>Tractor Unit Standards</vt:lpstr>
      <vt:lpstr>Reversing Alarm video</vt:lpstr>
      <vt:lpstr>Trailer Standards</vt:lpstr>
      <vt:lpstr>Trailer Standards</vt:lpstr>
      <vt:lpstr>Applying trailer park brake video</vt:lpstr>
      <vt:lpstr>Trailer Standards</vt:lpstr>
      <vt:lpstr>Trailers – well boards and decks</vt:lpstr>
      <vt:lpstr>Trailer Headboards </vt:lpstr>
      <vt:lpstr>Trailers – posts and sockets</vt:lpstr>
      <vt:lpstr>Trailers – anchor points</vt:lpstr>
      <vt:lpstr>Trailers – anchor points</vt:lpstr>
      <vt:lpstr>Customer Standards</vt:lpstr>
      <vt:lpstr>Quiz</vt:lpstr>
      <vt:lpstr>Quiz</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Klinkenberg, Mira</dc:creator>
  <cp:lastModifiedBy>Reynolds, Claire</cp:lastModifiedBy>
  <cp:revision>122</cp:revision>
  <cp:lastPrinted>2019-04-30T15:42:22Z</cp:lastPrinted>
  <dcterms:created xsi:type="dcterms:W3CDTF">2017-01-06T08:26:31Z</dcterms:created>
  <dcterms:modified xsi:type="dcterms:W3CDTF">2019-06-06T10:33:37Z</dcterms:modified>
</cp:coreProperties>
</file>