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wmv" ContentType="video/x-ms-wm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88" r:id="rId2"/>
    <p:sldId id="305" r:id="rId3"/>
    <p:sldId id="306" r:id="rId4"/>
    <p:sldId id="307" r:id="rId5"/>
    <p:sldId id="308" r:id="rId6"/>
    <p:sldId id="309" r:id="rId7"/>
    <p:sldId id="310" r:id="rId8"/>
    <p:sldId id="312" r:id="rId9"/>
    <p:sldId id="313" r:id="rId10"/>
    <p:sldId id="314" r:id="rId11"/>
    <p:sldId id="315" r:id="rId12"/>
    <p:sldId id="316" r:id="rId13"/>
    <p:sldId id="319" r:id="rId14"/>
    <p:sldId id="320" r:id="rId15"/>
    <p:sldId id="318" r:id="rId16"/>
    <p:sldId id="290" r:id="rId17"/>
  </p:sldIdLst>
  <p:sldSz cx="9144000" cy="5143500" type="screen16x9"/>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pos="309">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ells, Beata" initials="W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111A"/>
    <a:srgbClr val="BC2B2D"/>
    <a:srgbClr val="BD262A"/>
    <a:srgbClr val="BD2126"/>
    <a:srgbClr val="C01421"/>
    <a:srgbClr val="C51321"/>
    <a:srgbClr val="CB132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787" autoAdjust="0"/>
    <p:restoredTop sz="94087" autoAdjust="0"/>
  </p:normalViewPr>
  <p:slideViewPr>
    <p:cSldViewPr snapToGrid="0" snapToObjects="1">
      <p:cViewPr varScale="1">
        <p:scale>
          <a:sx n="89" d="100"/>
          <a:sy n="89" d="100"/>
        </p:scale>
        <p:origin x="594" y="90"/>
      </p:cViewPr>
      <p:guideLst>
        <p:guide orient="horz" pos="1620"/>
        <p:guide pos="2880"/>
        <p:guide pos="30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137" d="100"/>
          <a:sy n="137" d="100"/>
        </p:scale>
        <p:origin x="5488" y="2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4ADE46-8FD0-B843-A0F6-40114F2B09A7}" type="datetimeFigureOut">
              <a:rPr lang="nl-NL" smtClean="0"/>
              <a:t>27-11-2023</a:t>
            </a:fld>
            <a:endParaRPr lang="nl-NL"/>
          </a:p>
        </p:txBody>
      </p:sp>
      <p:sp>
        <p:nvSpPr>
          <p:cNvPr id="4" name="Tijdelijke aanduiding voor dia-afbeelding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254094-3E52-4C49-87C5-A008A8CB619F}" type="slidenum">
              <a:rPr lang="nl-NL" smtClean="0"/>
              <a:t>‹#›</a:t>
            </a:fld>
            <a:endParaRPr lang="nl-NL"/>
          </a:p>
        </p:txBody>
      </p:sp>
    </p:spTree>
    <p:extLst>
      <p:ext uri="{BB962C8B-B14F-4D97-AF65-F5344CB8AC3E}">
        <p14:creationId xmlns:p14="http://schemas.microsoft.com/office/powerpoint/2010/main" val="251181716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spcBef>
                <a:spcPct val="0"/>
              </a:spcBef>
            </a:pPr>
            <a:r>
              <a:rPr lang="en-GB" altLang="en-US" dirty="0"/>
              <a:t>So what kind of examples of working at height do we see?</a:t>
            </a:r>
          </a:p>
          <a:p>
            <a:pPr marL="228600" indent="-228600">
              <a:spcBef>
                <a:spcPct val="0"/>
              </a:spcBef>
            </a:pPr>
            <a:endParaRPr lang="en-GB" altLang="en-US" b="1" dirty="0"/>
          </a:p>
          <a:p>
            <a:pPr marL="228600" indent="-228600">
              <a:spcBef>
                <a:spcPct val="0"/>
              </a:spcBef>
              <a:buFontTx/>
              <a:buChar char="•"/>
            </a:pPr>
            <a:r>
              <a:rPr lang="en-GB" altLang="en-US" dirty="0"/>
              <a:t>Working on the load – risk of falling, slipping, trapping leg in the load</a:t>
            </a:r>
          </a:p>
          <a:p>
            <a:pPr marL="228600" indent="-228600">
              <a:spcBef>
                <a:spcPct val="0"/>
              </a:spcBef>
              <a:buFontTx/>
              <a:buChar char="•"/>
            </a:pPr>
            <a:r>
              <a:rPr lang="en-GB" altLang="en-US" dirty="0"/>
              <a:t>Balancing</a:t>
            </a:r>
          </a:p>
          <a:p>
            <a:pPr marL="228600" indent="-228600">
              <a:spcBef>
                <a:spcPct val="0"/>
              </a:spcBef>
              <a:buFontTx/>
              <a:buChar char="•"/>
            </a:pPr>
            <a:r>
              <a:rPr lang="en-GB" altLang="en-US" dirty="0"/>
              <a:t>Climbing</a:t>
            </a:r>
          </a:p>
          <a:p>
            <a:pPr marL="228600" indent="-228600">
              <a:spcBef>
                <a:spcPct val="0"/>
              </a:spcBef>
            </a:pPr>
            <a:endParaRPr lang="en-GB" altLang="en-US" dirty="0"/>
          </a:p>
          <a:p>
            <a:pPr marL="228600" indent="-228600">
              <a:spcBef>
                <a:spcPct val="0"/>
              </a:spcBef>
            </a:pPr>
            <a:r>
              <a:rPr lang="en-GB" altLang="en-US" b="1" dirty="0"/>
              <a:t>Who has ever done any of these? And Why?</a:t>
            </a:r>
          </a:p>
          <a:p>
            <a:pPr marL="228600" indent="-228600">
              <a:spcBef>
                <a:spcPct val="0"/>
              </a:spcBef>
            </a:pPr>
            <a:endParaRPr lang="en-GB" altLang="en-US" dirty="0"/>
          </a:p>
          <a:p>
            <a:pPr marL="228600" indent="-228600">
              <a:spcBef>
                <a:spcPct val="0"/>
              </a:spcBef>
            </a:pPr>
            <a:r>
              <a:rPr lang="en-GB" altLang="en-US" dirty="0"/>
              <a:t>So what precautions can you take . . . Remember our precautions from assessing risk . . .</a:t>
            </a:r>
          </a:p>
          <a:p>
            <a:pPr marL="228600" indent="-228600">
              <a:spcBef>
                <a:spcPct val="0"/>
              </a:spcBef>
            </a:pPr>
            <a:endParaRPr lang="en-GB" altLang="en-US" dirty="0"/>
          </a:p>
          <a:p>
            <a:pPr marL="228600" indent="-228600">
              <a:spcBef>
                <a:spcPct val="0"/>
              </a:spcBef>
            </a:pPr>
            <a:r>
              <a:rPr lang="en-GB" altLang="en-US" dirty="0"/>
              <a:t>Can we eliminate?</a:t>
            </a:r>
          </a:p>
          <a:p>
            <a:pPr marL="228600" indent="-228600">
              <a:spcBef>
                <a:spcPct val="0"/>
              </a:spcBef>
            </a:pPr>
            <a:r>
              <a:rPr lang="en-GB" altLang="en-US" dirty="0"/>
              <a:t>Can we reduce?</a:t>
            </a:r>
          </a:p>
          <a:p>
            <a:pPr marL="228600" indent="-228600">
              <a:spcBef>
                <a:spcPct val="0"/>
              </a:spcBef>
            </a:pPr>
            <a:r>
              <a:rPr lang="en-GB" altLang="en-US" dirty="0"/>
              <a:t>Can we control?</a:t>
            </a:r>
          </a:p>
          <a:p>
            <a:pPr marL="228600" indent="-228600">
              <a:spcBef>
                <a:spcPct val="0"/>
              </a:spcBef>
            </a:pPr>
            <a:r>
              <a:rPr lang="en-GB" altLang="en-US" dirty="0"/>
              <a:t>Can we protect / wear PPE?</a:t>
            </a:r>
          </a:p>
          <a:p>
            <a:endParaRPr lang="en-GB" dirty="0"/>
          </a:p>
        </p:txBody>
      </p:sp>
      <p:sp>
        <p:nvSpPr>
          <p:cNvPr id="4" name="Slide Number Placeholder 3"/>
          <p:cNvSpPr>
            <a:spLocks noGrp="1"/>
          </p:cNvSpPr>
          <p:nvPr>
            <p:ph type="sldNum" sz="quarter" idx="5"/>
          </p:nvPr>
        </p:nvSpPr>
        <p:spPr/>
        <p:txBody>
          <a:bodyPr/>
          <a:lstStyle/>
          <a:p>
            <a:fld id="{A6254094-3E52-4C49-87C5-A008A8CB619F}" type="slidenum">
              <a:rPr lang="nl-NL" smtClean="0"/>
              <a:t>2</a:t>
            </a:fld>
            <a:endParaRPr lang="nl-NL"/>
          </a:p>
        </p:txBody>
      </p:sp>
    </p:spTree>
    <p:extLst>
      <p:ext uri="{BB962C8B-B14F-4D97-AF65-F5344CB8AC3E}">
        <p14:creationId xmlns:p14="http://schemas.microsoft.com/office/powerpoint/2010/main" val="11981697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altLang="en-US" dirty="0"/>
              <a:t>Fall protection systems that control / protect you from injury if / when you fall are an example of protection. They do not eliminate or control. It is recognised that these systems are not about preventing you from falling but are saying that when you do fall they will reduce the level of injury. Having said that, you need to use them as they are designed. Do not leave gaps between the bags and the trailer, people have fallen in between the fall protection and the trailer. Make sure you follow the guidance given at the point of loading</a:t>
            </a:r>
          </a:p>
          <a:p>
            <a:endParaRPr lang="en-GB" dirty="0"/>
          </a:p>
        </p:txBody>
      </p:sp>
      <p:sp>
        <p:nvSpPr>
          <p:cNvPr id="4" name="Slide Number Placeholder 3"/>
          <p:cNvSpPr>
            <a:spLocks noGrp="1"/>
          </p:cNvSpPr>
          <p:nvPr>
            <p:ph type="sldNum" sz="quarter" idx="5"/>
          </p:nvPr>
        </p:nvSpPr>
        <p:spPr/>
        <p:txBody>
          <a:bodyPr/>
          <a:lstStyle/>
          <a:p>
            <a:fld id="{A6254094-3E52-4C49-87C5-A008A8CB619F}" type="slidenum">
              <a:rPr lang="nl-NL" smtClean="0"/>
              <a:t>11</a:t>
            </a:fld>
            <a:endParaRPr lang="nl-NL"/>
          </a:p>
        </p:txBody>
      </p:sp>
    </p:spTree>
    <p:extLst>
      <p:ext uri="{BB962C8B-B14F-4D97-AF65-F5344CB8AC3E}">
        <p14:creationId xmlns:p14="http://schemas.microsoft.com/office/powerpoint/2010/main" val="13554006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altLang="en-US" dirty="0"/>
              <a:t>And finally the last option . . .personal protection equipment. If you fall you are going to be injured, but wearing PPE can reduce the level or seriousness of these injuries. Wearing a helmet with a chin strap can prevent the helmet from falling off when you fall, and thus has prevented head injury in the past. Wearing sturdy boots can offer greater ankle support, preventing twisting. Gloves and covered arms and legs may prevent cuts and grazes when you fall to the ground. However . . .if you follow the advice in the previous slides then you will not get to this stage.</a:t>
            </a:r>
          </a:p>
          <a:p>
            <a:endParaRPr lang="en-GB" dirty="0"/>
          </a:p>
        </p:txBody>
      </p:sp>
      <p:sp>
        <p:nvSpPr>
          <p:cNvPr id="4" name="Slide Number Placeholder 3"/>
          <p:cNvSpPr>
            <a:spLocks noGrp="1"/>
          </p:cNvSpPr>
          <p:nvPr>
            <p:ph type="sldNum" sz="quarter" idx="5"/>
          </p:nvPr>
        </p:nvSpPr>
        <p:spPr/>
        <p:txBody>
          <a:bodyPr/>
          <a:lstStyle/>
          <a:p>
            <a:fld id="{A6254094-3E52-4C49-87C5-A008A8CB619F}" type="slidenum">
              <a:rPr lang="nl-NL" smtClean="0"/>
              <a:t>12</a:t>
            </a:fld>
            <a:endParaRPr lang="nl-NL"/>
          </a:p>
        </p:txBody>
      </p:sp>
    </p:spTree>
    <p:extLst>
      <p:ext uri="{BB962C8B-B14F-4D97-AF65-F5344CB8AC3E}">
        <p14:creationId xmlns:p14="http://schemas.microsoft.com/office/powerpoint/2010/main" val="8714044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GB" altLang="en-US" dirty="0"/>
              <a:t>So in summary</a:t>
            </a:r>
          </a:p>
          <a:p>
            <a:pPr>
              <a:spcBef>
                <a:spcPct val="0"/>
              </a:spcBef>
            </a:pPr>
            <a:endParaRPr lang="en-GB" altLang="en-US" dirty="0"/>
          </a:p>
          <a:p>
            <a:pPr>
              <a:spcBef>
                <a:spcPct val="0"/>
              </a:spcBef>
            </a:pPr>
            <a:r>
              <a:rPr lang="en-GB" altLang="en-US" dirty="0"/>
              <a:t>Plan, Assess the risk, decide on the precautions . . .thinking about the different levels of controls</a:t>
            </a:r>
          </a:p>
          <a:p>
            <a:endParaRPr lang="en-GB" dirty="0"/>
          </a:p>
        </p:txBody>
      </p:sp>
      <p:sp>
        <p:nvSpPr>
          <p:cNvPr id="4" name="Slide Number Placeholder 3"/>
          <p:cNvSpPr>
            <a:spLocks noGrp="1"/>
          </p:cNvSpPr>
          <p:nvPr>
            <p:ph type="sldNum" sz="quarter" idx="5"/>
          </p:nvPr>
        </p:nvSpPr>
        <p:spPr/>
        <p:txBody>
          <a:bodyPr/>
          <a:lstStyle/>
          <a:p>
            <a:fld id="{A6254094-3E52-4C49-87C5-A008A8CB619F}" type="slidenum">
              <a:rPr lang="nl-NL" smtClean="0"/>
              <a:t>13</a:t>
            </a:fld>
            <a:endParaRPr lang="nl-NL"/>
          </a:p>
        </p:txBody>
      </p:sp>
    </p:spTree>
    <p:extLst>
      <p:ext uri="{BB962C8B-B14F-4D97-AF65-F5344CB8AC3E}">
        <p14:creationId xmlns:p14="http://schemas.microsoft.com/office/powerpoint/2010/main" val="12416391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GB" altLang="en-US" dirty="0"/>
              <a:t>So in summary</a:t>
            </a:r>
          </a:p>
          <a:p>
            <a:pPr>
              <a:spcBef>
                <a:spcPct val="0"/>
              </a:spcBef>
            </a:pPr>
            <a:endParaRPr lang="en-GB" altLang="en-US" dirty="0"/>
          </a:p>
          <a:p>
            <a:pPr>
              <a:spcBef>
                <a:spcPct val="0"/>
              </a:spcBef>
            </a:pPr>
            <a:r>
              <a:rPr lang="en-GB" altLang="en-US" dirty="0"/>
              <a:t>Plan, Assess the risk, decide on the precautions . . .thinking about the different levels of controls</a:t>
            </a:r>
          </a:p>
          <a:p>
            <a:endParaRPr lang="en-GB" dirty="0"/>
          </a:p>
        </p:txBody>
      </p:sp>
      <p:sp>
        <p:nvSpPr>
          <p:cNvPr id="4" name="Slide Number Placeholder 3"/>
          <p:cNvSpPr>
            <a:spLocks noGrp="1"/>
          </p:cNvSpPr>
          <p:nvPr>
            <p:ph type="sldNum" sz="quarter" idx="5"/>
          </p:nvPr>
        </p:nvSpPr>
        <p:spPr/>
        <p:txBody>
          <a:bodyPr/>
          <a:lstStyle/>
          <a:p>
            <a:fld id="{A6254094-3E52-4C49-87C5-A008A8CB619F}" type="slidenum">
              <a:rPr lang="nl-NL" smtClean="0"/>
              <a:t>14</a:t>
            </a:fld>
            <a:endParaRPr lang="nl-NL"/>
          </a:p>
        </p:txBody>
      </p:sp>
    </p:spTree>
    <p:extLst>
      <p:ext uri="{BB962C8B-B14F-4D97-AF65-F5344CB8AC3E}">
        <p14:creationId xmlns:p14="http://schemas.microsoft.com/office/powerpoint/2010/main" val="1241639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spcBef>
                <a:spcPct val="0"/>
              </a:spcBef>
            </a:pPr>
            <a:r>
              <a:rPr lang="en-GB" altLang="en-US" dirty="0"/>
              <a:t>So what are the steps you can and should take to minimise the risk of falling when working at height. These are going to sound familiar by now.</a:t>
            </a:r>
          </a:p>
          <a:p>
            <a:pPr marL="228600" indent="-228600">
              <a:spcBef>
                <a:spcPct val="0"/>
              </a:spcBef>
              <a:buFontTx/>
              <a:buChar char="•"/>
            </a:pPr>
            <a:r>
              <a:rPr lang="en-GB" altLang="en-US" dirty="0"/>
              <a:t>Firstly . . . Plan – identify what you need to do and why you need to do it</a:t>
            </a:r>
          </a:p>
          <a:p>
            <a:pPr marL="228600" indent="-228600">
              <a:spcBef>
                <a:spcPct val="0"/>
              </a:spcBef>
              <a:buFontTx/>
              <a:buChar char="•"/>
            </a:pPr>
            <a:r>
              <a:rPr lang="en-GB" altLang="en-US" dirty="0"/>
              <a:t>Secondly . . .  Assess risk – who can remember the steps in this? Identify the hazards, identify who can be harmed and how</a:t>
            </a:r>
          </a:p>
          <a:p>
            <a:pPr marL="228600" indent="-228600">
              <a:spcBef>
                <a:spcPct val="0"/>
              </a:spcBef>
              <a:buFontTx/>
              <a:buChar char="•"/>
            </a:pPr>
            <a:r>
              <a:rPr lang="en-GB" altLang="en-US" dirty="0"/>
              <a:t>Finally . . .  Decide on precautions – what can be done to eliminate, reduce, control the risk and protect you from harm</a:t>
            </a:r>
          </a:p>
          <a:p>
            <a:endParaRPr lang="en-GB" dirty="0"/>
          </a:p>
        </p:txBody>
      </p:sp>
      <p:sp>
        <p:nvSpPr>
          <p:cNvPr id="4" name="Slide Number Placeholder 3"/>
          <p:cNvSpPr>
            <a:spLocks noGrp="1"/>
          </p:cNvSpPr>
          <p:nvPr>
            <p:ph type="sldNum" sz="quarter" idx="5"/>
          </p:nvPr>
        </p:nvSpPr>
        <p:spPr/>
        <p:txBody>
          <a:bodyPr/>
          <a:lstStyle/>
          <a:p>
            <a:fld id="{A6254094-3E52-4C49-87C5-A008A8CB619F}" type="slidenum">
              <a:rPr lang="nl-NL" smtClean="0"/>
              <a:t>3</a:t>
            </a:fld>
            <a:endParaRPr lang="nl-NL"/>
          </a:p>
        </p:txBody>
      </p:sp>
    </p:spTree>
    <p:extLst>
      <p:ext uri="{BB962C8B-B14F-4D97-AF65-F5344CB8AC3E}">
        <p14:creationId xmlns:p14="http://schemas.microsoft.com/office/powerpoint/2010/main" val="3828303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GB" altLang="en-US" dirty="0"/>
              <a:t>This slide and the following seven slides explain in more detail, the simple precautions we can take to manage the risk of working at height . . So what do we start with . . .can we eliminate the risk?</a:t>
            </a:r>
          </a:p>
          <a:p>
            <a:pPr>
              <a:spcBef>
                <a:spcPct val="0"/>
              </a:spcBef>
            </a:pPr>
            <a:endParaRPr lang="en-GB" altLang="en-US" dirty="0"/>
          </a:p>
          <a:p>
            <a:pPr>
              <a:spcBef>
                <a:spcPct val="0"/>
              </a:spcBef>
            </a:pPr>
            <a:r>
              <a:rPr lang="en-GB" altLang="en-US" dirty="0"/>
              <a:t>Firstly avoid working at height if possible. If you can do it from the ground, then . . . Do it from the ground. Why get up on the trailer to open your roof when most trailer roofs (many more than you realise) can be opened from the ground.</a:t>
            </a:r>
          </a:p>
          <a:p>
            <a:endParaRPr lang="en-GB" dirty="0"/>
          </a:p>
        </p:txBody>
      </p:sp>
      <p:sp>
        <p:nvSpPr>
          <p:cNvPr id="4" name="Slide Number Placeholder 3"/>
          <p:cNvSpPr>
            <a:spLocks noGrp="1"/>
          </p:cNvSpPr>
          <p:nvPr>
            <p:ph type="sldNum" sz="quarter" idx="5"/>
          </p:nvPr>
        </p:nvSpPr>
        <p:spPr/>
        <p:txBody>
          <a:bodyPr/>
          <a:lstStyle/>
          <a:p>
            <a:fld id="{A6254094-3E52-4C49-87C5-A008A8CB619F}" type="slidenum">
              <a:rPr lang="nl-NL" smtClean="0"/>
              <a:t>4</a:t>
            </a:fld>
            <a:endParaRPr lang="nl-NL"/>
          </a:p>
        </p:txBody>
      </p:sp>
    </p:spTree>
    <p:extLst>
      <p:ext uri="{BB962C8B-B14F-4D97-AF65-F5344CB8AC3E}">
        <p14:creationId xmlns:p14="http://schemas.microsoft.com/office/powerpoint/2010/main" val="892893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altLang="en-US" dirty="0"/>
              <a:t>Eliminate the risk of falling from the side of a trailer by making sure that you are not working on an open edge. Keeping your curtains closed when replacing timbers, securing loads, opening and closing roofs, offers a level of protection which will prevent you from falling . . .simple solutions</a:t>
            </a:r>
          </a:p>
          <a:p>
            <a:endParaRPr lang="en-GB" dirty="0"/>
          </a:p>
        </p:txBody>
      </p:sp>
      <p:sp>
        <p:nvSpPr>
          <p:cNvPr id="4" name="Slide Number Placeholder 3"/>
          <p:cNvSpPr>
            <a:spLocks noGrp="1"/>
          </p:cNvSpPr>
          <p:nvPr>
            <p:ph type="sldNum" sz="quarter" idx="5"/>
          </p:nvPr>
        </p:nvSpPr>
        <p:spPr/>
        <p:txBody>
          <a:bodyPr/>
          <a:lstStyle/>
          <a:p>
            <a:fld id="{A6254094-3E52-4C49-87C5-A008A8CB619F}" type="slidenum">
              <a:rPr lang="nl-NL" smtClean="0"/>
              <a:t>5</a:t>
            </a:fld>
            <a:endParaRPr lang="nl-NL"/>
          </a:p>
        </p:txBody>
      </p:sp>
    </p:spTree>
    <p:extLst>
      <p:ext uri="{BB962C8B-B14F-4D97-AF65-F5344CB8AC3E}">
        <p14:creationId xmlns:p14="http://schemas.microsoft.com/office/powerpoint/2010/main" val="11565782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altLang="en-US" dirty="0"/>
              <a:t>Crossing from the eliminating to reducing precautions . . .make use of available platforms and steps which will allow you safe access and the ability to work more safely at height, however you obviously are still working at height. They are there for your use.</a:t>
            </a:r>
          </a:p>
          <a:p>
            <a:endParaRPr lang="en-GB" dirty="0"/>
          </a:p>
        </p:txBody>
      </p:sp>
      <p:sp>
        <p:nvSpPr>
          <p:cNvPr id="4" name="Slide Number Placeholder 3"/>
          <p:cNvSpPr>
            <a:spLocks noGrp="1"/>
          </p:cNvSpPr>
          <p:nvPr>
            <p:ph type="sldNum" sz="quarter" idx="5"/>
          </p:nvPr>
        </p:nvSpPr>
        <p:spPr/>
        <p:txBody>
          <a:bodyPr/>
          <a:lstStyle/>
          <a:p>
            <a:fld id="{A6254094-3E52-4C49-87C5-A008A8CB619F}" type="slidenum">
              <a:rPr lang="nl-NL" smtClean="0"/>
              <a:t>6</a:t>
            </a:fld>
            <a:endParaRPr lang="nl-NL"/>
          </a:p>
        </p:txBody>
      </p:sp>
    </p:spTree>
    <p:extLst>
      <p:ext uri="{BB962C8B-B14F-4D97-AF65-F5344CB8AC3E}">
        <p14:creationId xmlns:p14="http://schemas.microsoft.com/office/powerpoint/2010/main" val="12281814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altLang="en-US" dirty="0"/>
              <a:t>So now we come onto controlling working at height. . . .Make sure you maintain holds and contacts with hands and feet. This might </a:t>
            </a:r>
            <a:r>
              <a:rPr lang="en-GB" altLang="en-US"/>
              <a:t>be getting </a:t>
            </a:r>
            <a:r>
              <a:rPr lang="en-GB" altLang="en-US" dirty="0"/>
              <a:t>in and out of your tractor unit, accessing the 5</a:t>
            </a:r>
            <a:r>
              <a:rPr lang="en-GB" altLang="en-US" baseline="30000" dirty="0"/>
              <a:t>th</a:t>
            </a:r>
            <a:r>
              <a:rPr lang="en-GB" altLang="en-US" dirty="0"/>
              <a:t> wheel area or . . . (next slide)</a:t>
            </a:r>
          </a:p>
          <a:p>
            <a:endParaRPr lang="en-GB" dirty="0"/>
          </a:p>
        </p:txBody>
      </p:sp>
      <p:sp>
        <p:nvSpPr>
          <p:cNvPr id="4" name="Slide Number Placeholder 3"/>
          <p:cNvSpPr>
            <a:spLocks noGrp="1"/>
          </p:cNvSpPr>
          <p:nvPr>
            <p:ph type="sldNum" sz="quarter" idx="5"/>
          </p:nvPr>
        </p:nvSpPr>
        <p:spPr/>
        <p:txBody>
          <a:bodyPr/>
          <a:lstStyle/>
          <a:p>
            <a:fld id="{A6254094-3E52-4C49-87C5-A008A8CB619F}" type="slidenum">
              <a:rPr lang="nl-NL" smtClean="0"/>
              <a:t>7</a:t>
            </a:fld>
            <a:endParaRPr lang="nl-NL"/>
          </a:p>
        </p:txBody>
      </p:sp>
    </p:spTree>
    <p:extLst>
      <p:ext uri="{BB962C8B-B14F-4D97-AF65-F5344CB8AC3E}">
        <p14:creationId xmlns:p14="http://schemas.microsoft.com/office/powerpoint/2010/main" val="23038107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altLang="en-US" dirty="0"/>
              <a:t>Some further considerations for controlling the risk of falling when working at height . . .never step backwards. Sounds obvious, but it’s something we do everyday, take a step back to get more perspective on something . . . Or give something a bit of thought . . .that’s great to do . . .but when you don’t have the space to take that step back. Also you need to be careful about what can be behind you. Make sure you have a clean and hazard free trailer bed or surface to work on</a:t>
            </a:r>
          </a:p>
          <a:p>
            <a:endParaRPr lang="en-GB" dirty="0"/>
          </a:p>
        </p:txBody>
      </p:sp>
      <p:sp>
        <p:nvSpPr>
          <p:cNvPr id="4" name="Slide Number Placeholder 3"/>
          <p:cNvSpPr>
            <a:spLocks noGrp="1"/>
          </p:cNvSpPr>
          <p:nvPr>
            <p:ph type="sldNum" sz="quarter" idx="5"/>
          </p:nvPr>
        </p:nvSpPr>
        <p:spPr/>
        <p:txBody>
          <a:bodyPr/>
          <a:lstStyle/>
          <a:p>
            <a:fld id="{A6254094-3E52-4C49-87C5-A008A8CB619F}" type="slidenum">
              <a:rPr lang="nl-NL" smtClean="0"/>
              <a:t>8</a:t>
            </a:fld>
            <a:endParaRPr lang="nl-NL"/>
          </a:p>
        </p:txBody>
      </p:sp>
    </p:spTree>
    <p:extLst>
      <p:ext uri="{BB962C8B-B14F-4D97-AF65-F5344CB8AC3E}">
        <p14:creationId xmlns:p14="http://schemas.microsoft.com/office/powerpoint/2010/main" val="23497457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GB" altLang="en-US" dirty="0">
                <a:solidFill>
                  <a:srgbClr val="333399"/>
                </a:solidFill>
              </a:rPr>
              <a:t>Control your movements . . . Be aware that many fall injuries are sustained when people have their head below their shoulders.</a:t>
            </a:r>
          </a:p>
          <a:p>
            <a:pPr>
              <a:spcBef>
                <a:spcPct val="0"/>
              </a:spcBef>
            </a:pPr>
            <a:r>
              <a:rPr lang="en-GB" altLang="en-US" dirty="0">
                <a:solidFill>
                  <a:srgbClr val="333399"/>
                </a:solidFill>
              </a:rPr>
              <a:t>If you keep your head above your shoulders and squat rather than bend, then you are lowering your body position but also preventing a rush of blood to the head which can cause an overbalance and you to topple or stumble</a:t>
            </a:r>
          </a:p>
          <a:p>
            <a:endParaRPr lang="en-GB" dirty="0"/>
          </a:p>
        </p:txBody>
      </p:sp>
      <p:sp>
        <p:nvSpPr>
          <p:cNvPr id="4" name="Slide Number Placeholder 3"/>
          <p:cNvSpPr>
            <a:spLocks noGrp="1"/>
          </p:cNvSpPr>
          <p:nvPr>
            <p:ph type="sldNum" sz="quarter" idx="5"/>
          </p:nvPr>
        </p:nvSpPr>
        <p:spPr/>
        <p:txBody>
          <a:bodyPr/>
          <a:lstStyle/>
          <a:p>
            <a:fld id="{A6254094-3E52-4C49-87C5-A008A8CB619F}" type="slidenum">
              <a:rPr lang="nl-NL" smtClean="0"/>
              <a:t>9</a:t>
            </a:fld>
            <a:endParaRPr lang="nl-NL"/>
          </a:p>
        </p:txBody>
      </p:sp>
    </p:spTree>
    <p:extLst>
      <p:ext uri="{BB962C8B-B14F-4D97-AF65-F5344CB8AC3E}">
        <p14:creationId xmlns:p14="http://schemas.microsoft.com/office/powerpoint/2010/main" val="23347743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altLang="en-US" dirty="0"/>
              <a:t>Control – don’t jump . . .by jumping you are not using 3 points of contact, you are increasing the force on your body and the height and distance you travel. Jumping from trailers has resulted in a sprained ankle and many weeks off work. Turn around, use steps and climb down using 3 points of contact is the way to do it.</a:t>
            </a:r>
          </a:p>
          <a:p>
            <a:endParaRPr lang="en-GB" dirty="0"/>
          </a:p>
        </p:txBody>
      </p:sp>
      <p:sp>
        <p:nvSpPr>
          <p:cNvPr id="4" name="Slide Number Placeholder 3"/>
          <p:cNvSpPr>
            <a:spLocks noGrp="1"/>
          </p:cNvSpPr>
          <p:nvPr>
            <p:ph type="sldNum" sz="quarter" idx="5"/>
          </p:nvPr>
        </p:nvSpPr>
        <p:spPr/>
        <p:txBody>
          <a:bodyPr/>
          <a:lstStyle/>
          <a:p>
            <a:fld id="{A6254094-3E52-4C49-87C5-A008A8CB619F}" type="slidenum">
              <a:rPr lang="nl-NL" smtClean="0"/>
              <a:t>10</a:t>
            </a:fld>
            <a:endParaRPr lang="nl-NL"/>
          </a:p>
        </p:txBody>
      </p:sp>
    </p:spTree>
    <p:extLst>
      <p:ext uri="{BB962C8B-B14F-4D97-AF65-F5344CB8AC3E}">
        <p14:creationId xmlns:p14="http://schemas.microsoft.com/office/powerpoint/2010/main" val="33502080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Left">
    <p:spTree>
      <p:nvGrpSpPr>
        <p:cNvPr id="1" name=""/>
        <p:cNvGrpSpPr/>
        <p:nvPr/>
      </p:nvGrpSpPr>
      <p:grpSpPr>
        <a:xfrm>
          <a:off x="0" y="0"/>
          <a:ext cx="0" cy="0"/>
          <a:chOff x="0" y="0"/>
          <a:chExt cx="0" cy="0"/>
        </a:xfrm>
      </p:grpSpPr>
      <p:sp>
        <p:nvSpPr>
          <p:cNvPr id="2" name="Titel 1"/>
          <p:cNvSpPr>
            <a:spLocks noGrp="1"/>
          </p:cNvSpPr>
          <p:nvPr>
            <p:ph type="ctrTitle"/>
          </p:nvPr>
        </p:nvSpPr>
        <p:spPr>
          <a:xfrm>
            <a:off x="475404" y="2288909"/>
            <a:ext cx="6400800" cy="497682"/>
          </a:xfrm>
        </p:spPr>
        <p:txBody>
          <a:bodyPr anchor="t">
            <a:normAutofit/>
          </a:bodyPr>
          <a:lstStyle>
            <a:lvl1pPr algn="l">
              <a:defRPr sz="2400" b="1">
                <a:solidFill>
                  <a:srgbClr val="C4111A"/>
                </a:solidFill>
                <a:latin typeface="Arial Narrow" charset="0"/>
                <a:ea typeface="Arial Narrow" charset="0"/>
                <a:cs typeface="Arial Narrow" charset="0"/>
              </a:defRPr>
            </a:lvl1pPr>
          </a:lstStyle>
          <a:p>
            <a:r>
              <a:rPr lang="en-US" dirty="0"/>
              <a:t>Click to edit Master title style</a:t>
            </a:r>
            <a:endParaRPr lang="nl-NL" dirty="0"/>
          </a:p>
        </p:txBody>
      </p:sp>
      <p:sp>
        <p:nvSpPr>
          <p:cNvPr id="3" name="Subtitel 2"/>
          <p:cNvSpPr>
            <a:spLocks noGrp="1"/>
          </p:cNvSpPr>
          <p:nvPr>
            <p:ph type="subTitle" idx="1"/>
          </p:nvPr>
        </p:nvSpPr>
        <p:spPr>
          <a:xfrm>
            <a:off x="475404" y="2786592"/>
            <a:ext cx="6400800" cy="793750"/>
          </a:xfrm>
        </p:spPr>
        <p:txBody>
          <a:bodyPr>
            <a:normAutofit/>
          </a:bodyPr>
          <a:lstStyle>
            <a:lvl1pPr marL="0" indent="0" algn="l">
              <a:buNone/>
              <a:defRPr sz="1600" b="1" baseline="0">
                <a:solidFill>
                  <a:schemeClr val="tx1"/>
                </a:solidFill>
                <a:latin typeface="Arial Narrow" charset="0"/>
                <a:ea typeface="Arial Narrow" charset="0"/>
                <a:cs typeface="Arial Narrow"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Click </a:t>
            </a:r>
            <a:r>
              <a:rPr lang="nl-NL" dirty="0" err="1"/>
              <a:t>to</a:t>
            </a:r>
            <a:r>
              <a:rPr lang="nl-NL" dirty="0"/>
              <a:t> </a:t>
            </a:r>
            <a:r>
              <a:rPr lang="nl-NL" dirty="0" err="1"/>
              <a:t>edit</a:t>
            </a:r>
            <a:r>
              <a:rPr lang="nl-NL" dirty="0"/>
              <a:t> Master </a:t>
            </a:r>
            <a:r>
              <a:rPr lang="nl-NL" dirty="0" err="1"/>
              <a:t>subtitle</a:t>
            </a:r>
            <a:r>
              <a:rPr lang="nl-NL" dirty="0"/>
              <a:t> </a:t>
            </a:r>
            <a:r>
              <a:rPr lang="nl-NL" dirty="0" err="1"/>
              <a:t>style</a:t>
            </a:r>
            <a:endParaRPr lang="nl-NL" dirty="0"/>
          </a:p>
        </p:txBody>
      </p:sp>
      <p:sp>
        <p:nvSpPr>
          <p:cNvPr id="4" name="Tijdelijke aanduiding voor datum 3"/>
          <p:cNvSpPr>
            <a:spLocks noGrp="1"/>
          </p:cNvSpPr>
          <p:nvPr>
            <p:ph type="dt" sz="half" idx="10"/>
          </p:nvPr>
        </p:nvSpPr>
        <p:spPr>
          <a:xfrm>
            <a:off x="4407970" y="4513635"/>
            <a:ext cx="1204361" cy="273844"/>
          </a:xfrm>
          <a:prstGeom prst="rect">
            <a:avLst/>
          </a:prstGeom>
        </p:spPr>
        <p:txBody>
          <a:bodyPr/>
          <a:lstStyle>
            <a:lvl1pPr algn="r">
              <a:defRPr b="0">
                <a:solidFill>
                  <a:schemeClr val="bg1">
                    <a:lumMod val="50000"/>
                  </a:schemeClr>
                </a:solidFill>
                <a:latin typeface="Arial Narrow" charset="0"/>
                <a:ea typeface="Arial Narrow" charset="0"/>
                <a:cs typeface="Arial Narrow" charset="0"/>
              </a:defRPr>
            </a:lvl1pPr>
          </a:lstStyle>
          <a:p>
            <a:fld id="{01536E1F-E445-5548-A5F1-7DB8C22DC46F}" type="datetimeFigureOut">
              <a:rPr lang="nl-NL" smtClean="0"/>
              <a:pPr/>
              <a:t>27-11-2023</a:t>
            </a:fld>
            <a:endParaRPr lang="nl-NL" dirty="0"/>
          </a:p>
        </p:txBody>
      </p:sp>
      <p:pic>
        <p:nvPicPr>
          <p:cNvPr id="8" name="Afbeelding 7" descr="P&amp;o 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905" y="423938"/>
            <a:ext cx="2408858" cy="876932"/>
          </a:xfrm>
          <a:prstGeom prst="rect">
            <a:avLst/>
          </a:prstGeom>
        </p:spPr>
      </p:pic>
      <p:pic>
        <p:nvPicPr>
          <p:cNvPr id="10" name="Afbeelding 8" descr="The_Sense_png.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7805" y="4369574"/>
            <a:ext cx="2245059" cy="561967"/>
          </a:xfrm>
          <a:prstGeom prst="rect">
            <a:avLst/>
          </a:prstGeom>
        </p:spPr>
      </p:pic>
      <p:pic>
        <p:nvPicPr>
          <p:cNvPr id="5" name="Pictur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3344" y="-492944"/>
            <a:ext cx="6580687" cy="6580687"/>
          </a:xfrm>
          <a:prstGeom prst="rect">
            <a:avLst/>
          </a:prstGeom>
        </p:spPr>
      </p:pic>
    </p:spTree>
    <p:extLst>
      <p:ext uri="{BB962C8B-B14F-4D97-AF65-F5344CB8AC3E}">
        <p14:creationId xmlns:p14="http://schemas.microsoft.com/office/powerpoint/2010/main" val="3879551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 Long Titles">
    <p:spTree>
      <p:nvGrpSpPr>
        <p:cNvPr id="1" name=""/>
        <p:cNvGrpSpPr/>
        <p:nvPr/>
      </p:nvGrpSpPr>
      <p:grpSpPr>
        <a:xfrm>
          <a:off x="0" y="0"/>
          <a:ext cx="0" cy="0"/>
          <a:chOff x="0" y="0"/>
          <a:chExt cx="0" cy="0"/>
        </a:xfrm>
      </p:grpSpPr>
      <p:sp>
        <p:nvSpPr>
          <p:cNvPr id="2" name="Titel 1"/>
          <p:cNvSpPr>
            <a:spLocks noGrp="1"/>
          </p:cNvSpPr>
          <p:nvPr>
            <p:ph type="ctrTitle"/>
          </p:nvPr>
        </p:nvSpPr>
        <p:spPr>
          <a:xfrm>
            <a:off x="470355" y="2664618"/>
            <a:ext cx="6400800" cy="497682"/>
          </a:xfrm>
        </p:spPr>
        <p:txBody>
          <a:bodyPr anchor="t">
            <a:normAutofit/>
          </a:bodyPr>
          <a:lstStyle>
            <a:lvl1pPr algn="l">
              <a:defRPr sz="2400" b="1">
                <a:solidFill>
                  <a:srgbClr val="C4111A"/>
                </a:solidFill>
                <a:latin typeface="Arial Narrow" charset="0"/>
                <a:ea typeface="Arial Narrow" charset="0"/>
                <a:cs typeface="Arial Narrow" charset="0"/>
              </a:defRPr>
            </a:lvl1pPr>
          </a:lstStyle>
          <a:p>
            <a:r>
              <a:rPr lang="en-US"/>
              <a:t>Click to edit Master title style</a:t>
            </a:r>
            <a:endParaRPr lang="nl-NL" dirty="0"/>
          </a:p>
        </p:txBody>
      </p:sp>
      <p:sp>
        <p:nvSpPr>
          <p:cNvPr id="3" name="Subtitel 2"/>
          <p:cNvSpPr>
            <a:spLocks noGrp="1"/>
          </p:cNvSpPr>
          <p:nvPr>
            <p:ph type="subTitle" idx="1" hasCustomPrompt="1"/>
          </p:nvPr>
        </p:nvSpPr>
        <p:spPr>
          <a:xfrm>
            <a:off x="470355" y="3162301"/>
            <a:ext cx="6400800" cy="793750"/>
          </a:xfrm>
        </p:spPr>
        <p:txBody>
          <a:bodyPr>
            <a:normAutofit/>
          </a:bodyPr>
          <a:lstStyle>
            <a:lvl1pPr marL="0" indent="0" algn="l">
              <a:buNone/>
              <a:defRPr sz="1600" b="1">
                <a:solidFill>
                  <a:schemeClr val="tx1"/>
                </a:solidFill>
                <a:latin typeface="Arial Narrow" charset="0"/>
                <a:ea typeface="Arial Narrow" charset="0"/>
                <a:cs typeface="Arial Narrow"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titelstijl van het model te bewerken </a:t>
            </a:r>
          </a:p>
        </p:txBody>
      </p:sp>
      <p:pic>
        <p:nvPicPr>
          <p:cNvPr id="8" name="Afbeelding 7" descr="P&amp;o 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905" y="423938"/>
            <a:ext cx="2408858" cy="876932"/>
          </a:xfrm>
          <a:prstGeom prst="rect">
            <a:avLst/>
          </a:prstGeom>
        </p:spPr>
      </p:pic>
      <p:sp>
        <p:nvSpPr>
          <p:cNvPr id="14" name="Tijdelijke aanduiding voor datum 3"/>
          <p:cNvSpPr>
            <a:spLocks noGrp="1"/>
          </p:cNvSpPr>
          <p:nvPr>
            <p:ph type="dt" sz="half" idx="10"/>
          </p:nvPr>
        </p:nvSpPr>
        <p:spPr>
          <a:xfrm>
            <a:off x="7486171" y="4431085"/>
            <a:ext cx="1204361" cy="273844"/>
          </a:xfrm>
          <a:prstGeom prst="rect">
            <a:avLst/>
          </a:prstGeom>
        </p:spPr>
        <p:txBody>
          <a:bodyPr/>
          <a:lstStyle>
            <a:lvl1pPr algn="r">
              <a:defRPr b="0">
                <a:solidFill>
                  <a:schemeClr val="bg1">
                    <a:lumMod val="50000"/>
                  </a:schemeClr>
                </a:solidFill>
                <a:latin typeface="Arial Narrow" charset="0"/>
                <a:ea typeface="Arial Narrow" charset="0"/>
                <a:cs typeface="Arial Narrow" charset="0"/>
              </a:defRPr>
            </a:lvl1pPr>
          </a:lstStyle>
          <a:p>
            <a:fld id="{01536E1F-E445-5548-A5F1-7DB8C22DC46F}" type="datetimeFigureOut">
              <a:rPr lang="nl-NL" smtClean="0"/>
              <a:pPr/>
              <a:t>27-11-2023</a:t>
            </a:fld>
            <a:endParaRPr lang="nl-NL" dirty="0"/>
          </a:p>
        </p:txBody>
      </p:sp>
      <p:pic>
        <p:nvPicPr>
          <p:cNvPr id="15" name="Afbeelding 8" descr="The_Sense_png.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7805" y="4369574"/>
            <a:ext cx="2245059" cy="561967"/>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443416" y="-2133449"/>
            <a:ext cx="5247116" cy="5247116"/>
          </a:xfrm>
          <a:prstGeom prst="rect">
            <a:avLst/>
          </a:prstGeom>
        </p:spPr>
      </p:pic>
    </p:spTree>
    <p:extLst>
      <p:ext uri="{BB962C8B-B14F-4D97-AF65-F5344CB8AC3E}">
        <p14:creationId xmlns:p14="http://schemas.microsoft.com/office/powerpoint/2010/main" val="1428895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Right">
    <p:spTree>
      <p:nvGrpSpPr>
        <p:cNvPr id="1" name=""/>
        <p:cNvGrpSpPr/>
        <p:nvPr/>
      </p:nvGrpSpPr>
      <p:grpSpPr>
        <a:xfrm>
          <a:off x="0" y="0"/>
          <a:ext cx="0" cy="0"/>
          <a:chOff x="0" y="0"/>
          <a:chExt cx="0" cy="0"/>
        </a:xfrm>
      </p:grpSpPr>
      <p:sp>
        <p:nvSpPr>
          <p:cNvPr id="2" name="Titel 1"/>
          <p:cNvSpPr>
            <a:spLocks noGrp="1"/>
          </p:cNvSpPr>
          <p:nvPr>
            <p:ph type="ctrTitle"/>
          </p:nvPr>
        </p:nvSpPr>
        <p:spPr>
          <a:xfrm>
            <a:off x="2416963" y="2194718"/>
            <a:ext cx="6400800" cy="497682"/>
          </a:xfrm>
        </p:spPr>
        <p:txBody>
          <a:bodyPr anchor="t">
            <a:normAutofit/>
          </a:bodyPr>
          <a:lstStyle>
            <a:lvl1pPr algn="r">
              <a:defRPr sz="2400" b="1">
                <a:solidFill>
                  <a:srgbClr val="C4111A"/>
                </a:solidFill>
                <a:latin typeface="Arial Narrow" charset="0"/>
                <a:ea typeface="Arial Narrow" charset="0"/>
                <a:cs typeface="Arial Narrow" charset="0"/>
              </a:defRPr>
            </a:lvl1pPr>
          </a:lstStyle>
          <a:p>
            <a:r>
              <a:rPr lang="en-US"/>
              <a:t>Click to edit Master title style</a:t>
            </a:r>
            <a:endParaRPr lang="nl-NL"/>
          </a:p>
        </p:txBody>
      </p:sp>
      <p:sp>
        <p:nvSpPr>
          <p:cNvPr id="3" name="Subtitel 2"/>
          <p:cNvSpPr>
            <a:spLocks noGrp="1"/>
          </p:cNvSpPr>
          <p:nvPr>
            <p:ph type="subTitle" idx="1" hasCustomPrompt="1"/>
          </p:nvPr>
        </p:nvSpPr>
        <p:spPr>
          <a:xfrm>
            <a:off x="2416963" y="2692401"/>
            <a:ext cx="6400800" cy="793750"/>
          </a:xfrm>
        </p:spPr>
        <p:txBody>
          <a:bodyPr>
            <a:normAutofit/>
          </a:bodyPr>
          <a:lstStyle>
            <a:lvl1pPr marL="0" indent="0" algn="r">
              <a:buNone/>
              <a:defRPr sz="1600" b="1">
                <a:solidFill>
                  <a:schemeClr val="tx1"/>
                </a:solidFill>
                <a:latin typeface="Arial Narrow" charset="0"/>
                <a:ea typeface="Arial Narrow" charset="0"/>
                <a:cs typeface="Arial Narrow"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titelstijl van het model te bewerken </a:t>
            </a:r>
          </a:p>
        </p:txBody>
      </p:sp>
      <p:pic>
        <p:nvPicPr>
          <p:cNvPr id="8" name="Afbeelding 7" descr="P&amp;o 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90805" y="423938"/>
            <a:ext cx="2408858" cy="876932"/>
          </a:xfrm>
          <a:prstGeom prst="rect">
            <a:avLst/>
          </a:prstGeom>
        </p:spPr>
      </p:pic>
      <p:pic>
        <p:nvPicPr>
          <p:cNvPr id="10" name="Afbeelding 8" descr="The_Sense_png.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3344" y="4369574"/>
            <a:ext cx="2245059" cy="561967"/>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40727" y="-1744830"/>
            <a:ext cx="6320000" cy="6320000"/>
          </a:xfrm>
          <a:prstGeom prst="rect">
            <a:avLst/>
          </a:prstGeom>
        </p:spPr>
      </p:pic>
    </p:spTree>
    <p:extLst>
      <p:ext uri="{BB962C8B-B14F-4D97-AF65-F5344CB8AC3E}">
        <p14:creationId xmlns:p14="http://schemas.microsoft.com/office/powerpoint/2010/main" val="1801111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wo Objects">
    <p:bg>
      <p:bgPr>
        <a:solidFill>
          <a:schemeClr val="bg1"/>
        </a:solidFill>
        <a:effectLst/>
      </p:bgPr>
    </p:bg>
    <p:spTree>
      <p:nvGrpSpPr>
        <p:cNvPr id="1" name=""/>
        <p:cNvGrpSpPr/>
        <p:nvPr/>
      </p:nvGrpSpPr>
      <p:grpSpPr>
        <a:xfrm>
          <a:off x="0" y="0"/>
          <a:ext cx="0" cy="0"/>
          <a:chOff x="0" y="0"/>
          <a:chExt cx="0" cy="0"/>
        </a:xfrm>
      </p:grpSpPr>
      <p:pic>
        <p:nvPicPr>
          <p:cNvPr id="8" name="Afbeelding 29" descr="gradi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33156"/>
            <a:ext cx="9144000" cy="910344"/>
          </a:xfrm>
          <a:prstGeom prst="rect">
            <a:avLst/>
          </a:prstGeom>
        </p:spPr>
      </p:pic>
      <p:sp>
        <p:nvSpPr>
          <p:cNvPr id="3" name="Tijdelijke aanduiding voor inhoud 2"/>
          <p:cNvSpPr>
            <a:spLocks noGrp="1"/>
          </p:cNvSpPr>
          <p:nvPr>
            <p:ph sz="half" idx="1"/>
          </p:nvPr>
        </p:nvSpPr>
        <p:spPr>
          <a:xfrm>
            <a:off x="457200" y="1497725"/>
            <a:ext cx="4038600" cy="2571767"/>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4" name="Tijdelijke aanduiding voor inhoud 3"/>
          <p:cNvSpPr>
            <a:spLocks noGrp="1"/>
          </p:cNvSpPr>
          <p:nvPr>
            <p:ph sz="half" idx="2"/>
          </p:nvPr>
        </p:nvSpPr>
        <p:spPr>
          <a:xfrm>
            <a:off x="4648200" y="1497725"/>
            <a:ext cx="4038600" cy="2571767"/>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pic>
        <p:nvPicPr>
          <p:cNvPr id="9" name="Afbeelding 25" descr="P&amp;o 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06572" y="4302919"/>
            <a:ext cx="1386288" cy="504671"/>
          </a:xfrm>
          <a:prstGeom prst="rect">
            <a:avLst/>
          </a:prstGeom>
        </p:spPr>
      </p:pic>
      <p:pic>
        <p:nvPicPr>
          <p:cNvPr id="10" name="Afbeelding 8" descr="The_Sense_png.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54127" y="4475302"/>
            <a:ext cx="2040963" cy="510879"/>
          </a:xfrm>
          <a:prstGeom prst="rect">
            <a:avLst/>
          </a:prstGeom>
        </p:spPr>
      </p:pic>
      <p:pic>
        <p:nvPicPr>
          <p:cNvPr id="11" name="Afbeelding 5" descr="2kubussen_content.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89434" y="193433"/>
            <a:ext cx="1379252" cy="919502"/>
          </a:xfrm>
          <a:prstGeom prst="rect">
            <a:avLst/>
          </a:prstGeom>
        </p:spPr>
      </p:pic>
      <p:sp>
        <p:nvSpPr>
          <p:cNvPr id="13" name="Titel 1"/>
          <p:cNvSpPr>
            <a:spLocks noGrp="1"/>
          </p:cNvSpPr>
          <p:nvPr>
            <p:ph type="title"/>
          </p:nvPr>
        </p:nvSpPr>
        <p:spPr>
          <a:xfrm>
            <a:off x="1767886" y="282179"/>
            <a:ext cx="6918914" cy="409853"/>
          </a:xfrm>
        </p:spPr>
        <p:txBody>
          <a:bodyPr lIns="0" tIns="0" rIns="0" bIns="0"/>
          <a:lstStyle/>
          <a:p>
            <a:r>
              <a:rPr lang="en-US"/>
              <a:t>Click to edit Master title style</a:t>
            </a:r>
            <a:endParaRPr lang="nl-NL" dirty="0"/>
          </a:p>
        </p:txBody>
      </p:sp>
      <p:sp>
        <p:nvSpPr>
          <p:cNvPr id="14" name="Tijdelijke aanduiding voor tekst 19"/>
          <p:cNvSpPr>
            <a:spLocks noGrp="1"/>
          </p:cNvSpPr>
          <p:nvPr>
            <p:ph type="body" idx="10"/>
          </p:nvPr>
        </p:nvSpPr>
        <p:spPr>
          <a:xfrm>
            <a:off x="1767886" y="692032"/>
            <a:ext cx="6918914" cy="436202"/>
          </a:xfrm>
        </p:spPr>
        <p:txBody>
          <a:bodyPr lIns="0" tIns="0" rIns="0" bIns="0" anchor="t">
            <a:normAutofit/>
          </a:bodyPr>
          <a:lstStyle>
            <a:lvl1pPr marL="0" indent="0">
              <a:buNone/>
              <a:defRPr b="1"/>
            </a:lvl1pPr>
          </a:lstStyle>
          <a:p>
            <a:pPr lvl="0"/>
            <a:r>
              <a:rPr lang="en-US" sz="1600">
                <a:latin typeface="Arial Narrow"/>
              </a:rPr>
              <a:t>Click to edit Master text styles</a:t>
            </a:r>
          </a:p>
        </p:txBody>
      </p:sp>
      <p:sp>
        <p:nvSpPr>
          <p:cNvPr id="12" name="Footer Placeholder 3"/>
          <p:cNvSpPr>
            <a:spLocks noGrp="1"/>
          </p:cNvSpPr>
          <p:nvPr>
            <p:ph type="ftr" sz="quarter" idx="3"/>
          </p:nvPr>
        </p:nvSpPr>
        <p:spPr>
          <a:xfrm>
            <a:off x="2433499" y="4501423"/>
            <a:ext cx="4957900" cy="274637"/>
          </a:xfrm>
          <a:prstGeom prst="rect">
            <a:avLst/>
          </a:prstGeom>
        </p:spPr>
        <p:txBody>
          <a:bodyPr vert="horz" lIns="91440" tIns="45720" rIns="91440" bIns="45720" rtlCol="0" anchor="ctr"/>
          <a:lstStyle>
            <a:lvl1pPr algn="ctr">
              <a:defRPr sz="1200">
                <a:solidFill>
                  <a:schemeClr val="tx1">
                    <a:tint val="75000"/>
                  </a:schemeClr>
                </a:solidFill>
                <a:latin typeface="Arial Narrow" charset="0"/>
                <a:ea typeface="Arial Narrow" charset="0"/>
                <a:cs typeface="Arial Narrow" charset="0"/>
              </a:defRPr>
            </a:lvl1pPr>
          </a:lstStyle>
          <a:p>
            <a:endParaRPr lang="en-US" dirty="0"/>
          </a:p>
        </p:txBody>
      </p:sp>
    </p:spTree>
    <p:extLst>
      <p:ext uri="{BB962C8B-B14F-4D97-AF65-F5344CB8AC3E}">
        <p14:creationId xmlns:p14="http://schemas.microsoft.com/office/powerpoint/2010/main" val="3046893459"/>
      </p:ext>
    </p:extLst>
  </p:cSld>
  <p:clrMapOvr>
    <a:masterClrMapping/>
  </p:clrMapOvr>
  <p:extLst>
    <p:ext uri="{DCECCB84-F9BA-43D5-87BE-67443E8EF086}">
      <p15:sldGuideLst xmlns:p15="http://schemas.microsoft.com/office/powerpoint/2012/main">
        <p15:guide id="1" orient="horz" pos="3003"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457200" y="1181101"/>
            <a:ext cx="4040188" cy="508000"/>
          </a:xfrm>
        </p:spPr>
        <p:txBody>
          <a:bodyPr anchor="b">
            <a:normAutofit/>
          </a:bodyP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Tijdelijke aanduiding voor inhoud 3"/>
          <p:cNvSpPr>
            <a:spLocks noGrp="1"/>
          </p:cNvSpPr>
          <p:nvPr>
            <p:ph sz="half" idx="2"/>
          </p:nvPr>
        </p:nvSpPr>
        <p:spPr>
          <a:xfrm>
            <a:off x="457200" y="1697817"/>
            <a:ext cx="4040188" cy="2449145"/>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5" name="Tijdelijke aanduiding voor tekst 4"/>
          <p:cNvSpPr>
            <a:spLocks noGrp="1"/>
          </p:cNvSpPr>
          <p:nvPr>
            <p:ph type="body" sz="quarter" idx="3"/>
          </p:nvPr>
        </p:nvSpPr>
        <p:spPr>
          <a:xfrm>
            <a:off x="4645026" y="1181101"/>
            <a:ext cx="4041775" cy="508000"/>
          </a:xfrm>
        </p:spPr>
        <p:txBody>
          <a:bodyPr anchor="b">
            <a:normAutofit/>
          </a:bodyP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Tijdelijke aanduiding voor inhoud 5"/>
          <p:cNvSpPr>
            <a:spLocks noGrp="1"/>
          </p:cNvSpPr>
          <p:nvPr>
            <p:ph sz="quarter" idx="4"/>
          </p:nvPr>
        </p:nvSpPr>
        <p:spPr>
          <a:xfrm>
            <a:off x="4645026" y="1697817"/>
            <a:ext cx="4041775" cy="2449145"/>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pic>
        <p:nvPicPr>
          <p:cNvPr id="13" name="Afbeelding 5" descr="2kubussen_cont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9434" y="193433"/>
            <a:ext cx="1379252" cy="919502"/>
          </a:xfrm>
          <a:prstGeom prst="rect">
            <a:avLst/>
          </a:prstGeom>
        </p:spPr>
      </p:pic>
      <p:sp>
        <p:nvSpPr>
          <p:cNvPr id="14" name="Titel 1"/>
          <p:cNvSpPr>
            <a:spLocks noGrp="1"/>
          </p:cNvSpPr>
          <p:nvPr>
            <p:ph type="title"/>
          </p:nvPr>
        </p:nvSpPr>
        <p:spPr>
          <a:xfrm>
            <a:off x="1767886" y="282179"/>
            <a:ext cx="6918914" cy="409853"/>
          </a:xfrm>
        </p:spPr>
        <p:txBody>
          <a:bodyPr lIns="0" tIns="0" rIns="0" bIns="0"/>
          <a:lstStyle/>
          <a:p>
            <a:r>
              <a:rPr lang="en-US"/>
              <a:t>Click to edit Master title style</a:t>
            </a:r>
            <a:endParaRPr lang="nl-NL" dirty="0"/>
          </a:p>
        </p:txBody>
      </p:sp>
      <p:pic>
        <p:nvPicPr>
          <p:cNvPr id="20" name="Afbeelding 29" descr="gradient.png">
            <a:extLst>
              <a:ext uri="{FF2B5EF4-FFF2-40B4-BE49-F238E27FC236}">
                <a16:creationId xmlns:a16="http://schemas.microsoft.com/office/drawing/2014/main" id="{A7E0ED95-47F9-364A-9E56-55837EA89D1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233156"/>
            <a:ext cx="9144000" cy="910344"/>
          </a:xfrm>
          <a:prstGeom prst="rect">
            <a:avLst/>
          </a:prstGeom>
        </p:spPr>
      </p:pic>
      <p:pic>
        <p:nvPicPr>
          <p:cNvPr id="21" name="Afbeelding 25" descr="P&amp;o logo.png">
            <a:extLst>
              <a:ext uri="{FF2B5EF4-FFF2-40B4-BE49-F238E27FC236}">
                <a16:creationId xmlns:a16="http://schemas.microsoft.com/office/drawing/2014/main" id="{20496FD2-821D-D24C-82FE-8170E52A3A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06572" y="4302919"/>
            <a:ext cx="1386288" cy="504671"/>
          </a:xfrm>
          <a:prstGeom prst="rect">
            <a:avLst/>
          </a:prstGeom>
        </p:spPr>
      </p:pic>
      <p:pic>
        <p:nvPicPr>
          <p:cNvPr id="22" name="Afbeelding 8" descr="The_Sense_png.png">
            <a:extLst>
              <a:ext uri="{FF2B5EF4-FFF2-40B4-BE49-F238E27FC236}">
                <a16:creationId xmlns:a16="http://schemas.microsoft.com/office/drawing/2014/main" id="{3412A077-FC5D-9C40-9A89-C7A16F597D7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54127" y="4475302"/>
            <a:ext cx="2040963" cy="510879"/>
          </a:xfrm>
          <a:prstGeom prst="rect">
            <a:avLst/>
          </a:prstGeom>
        </p:spPr>
      </p:pic>
      <p:sp>
        <p:nvSpPr>
          <p:cNvPr id="23" name="Footer Placeholder 3">
            <a:extLst>
              <a:ext uri="{FF2B5EF4-FFF2-40B4-BE49-F238E27FC236}">
                <a16:creationId xmlns:a16="http://schemas.microsoft.com/office/drawing/2014/main" id="{FB9D9214-B3FA-7F49-899E-AC8B1C1EA0DE}"/>
              </a:ext>
            </a:extLst>
          </p:cNvPr>
          <p:cNvSpPr>
            <a:spLocks noGrp="1"/>
          </p:cNvSpPr>
          <p:nvPr>
            <p:ph type="ftr" sz="quarter" idx="10"/>
          </p:nvPr>
        </p:nvSpPr>
        <p:spPr>
          <a:xfrm>
            <a:off x="2433499" y="4501423"/>
            <a:ext cx="4957900" cy="274637"/>
          </a:xfrm>
          <a:prstGeom prst="rect">
            <a:avLst/>
          </a:prstGeom>
        </p:spPr>
        <p:txBody>
          <a:bodyPr vert="horz" lIns="91440" tIns="45720" rIns="91440" bIns="45720" rtlCol="0" anchor="ctr"/>
          <a:lstStyle>
            <a:lvl1pPr algn="ctr">
              <a:defRPr sz="1200">
                <a:solidFill>
                  <a:schemeClr val="tx1">
                    <a:tint val="75000"/>
                  </a:schemeClr>
                </a:solidFill>
                <a:latin typeface="Arial Narrow" charset="0"/>
                <a:ea typeface="Arial Narrow" charset="0"/>
                <a:cs typeface="Arial Narrow" charset="0"/>
              </a:defRPr>
            </a:lvl1pPr>
          </a:lstStyle>
          <a:p>
            <a:endParaRPr lang="en-US" dirty="0"/>
          </a:p>
        </p:txBody>
      </p:sp>
    </p:spTree>
    <p:extLst>
      <p:ext uri="{BB962C8B-B14F-4D97-AF65-F5344CB8AC3E}">
        <p14:creationId xmlns:p14="http://schemas.microsoft.com/office/powerpoint/2010/main" val="944686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Description">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587750" y="1158877"/>
            <a:ext cx="5099050" cy="31210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ijdelijke aanduiding voor tekst 3"/>
          <p:cNvSpPr>
            <a:spLocks noGrp="1"/>
          </p:cNvSpPr>
          <p:nvPr>
            <p:ph type="body" sz="half" idx="2"/>
          </p:nvPr>
        </p:nvSpPr>
        <p:spPr>
          <a:xfrm>
            <a:off x="457201" y="1158877"/>
            <a:ext cx="3008313" cy="31210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8" name="Afbeelding 5" descr="2kubussen_cont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9434" y="193433"/>
            <a:ext cx="1379252" cy="919502"/>
          </a:xfrm>
          <a:prstGeom prst="rect">
            <a:avLst/>
          </a:prstGeom>
        </p:spPr>
      </p:pic>
      <p:sp>
        <p:nvSpPr>
          <p:cNvPr id="9" name="Titel 1"/>
          <p:cNvSpPr>
            <a:spLocks noGrp="1"/>
          </p:cNvSpPr>
          <p:nvPr>
            <p:ph type="title"/>
          </p:nvPr>
        </p:nvSpPr>
        <p:spPr>
          <a:xfrm>
            <a:off x="1767886" y="282179"/>
            <a:ext cx="6918914" cy="409853"/>
          </a:xfrm>
        </p:spPr>
        <p:txBody>
          <a:bodyPr lIns="0" tIns="0" rIns="0" bIns="0"/>
          <a:lstStyle/>
          <a:p>
            <a:r>
              <a:rPr lang="en-US"/>
              <a:t>Click to edit Master title style</a:t>
            </a:r>
            <a:endParaRPr lang="nl-NL" dirty="0"/>
          </a:p>
        </p:txBody>
      </p:sp>
      <p:sp>
        <p:nvSpPr>
          <p:cNvPr id="10" name="Tijdelijke aanduiding voor tekst 19"/>
          <p:cNvSpPr>
            <a:spLocks noGrp="1"/>
          </p:cNvSpPr>
          <p:nvPr>
            <p:ph type="body" idx="13"/>
          </p:nvPr>
        </p:nvSpPr>
        <p:spPr>
          <a:xfrm>
            <a:off x="1767886" y="692032"/>
            <a:ext cx="6918914" cy="384294"/>
          </a:xfrm>
        </p:spPr>
        <p:txBody>
          <a:bodyPr lIns="0" tIns="0" rIns="0" bIns="0" anchor="t">
            <a:normAutofit/>
          </a:bodyPr>
          <a:lstStyle>
            <a:lvl1pPr marL="0" indent="0">
              <a:buNone/>
              <a:defRPr b="1"/>
            </a:lvl1pPr>
          </a:lstStyle>
          <a:p>
            <a:pPr lvl="0"/>
            <a:r>
              <a:rPr lang="en-US" sz="1600">
                <a:latin typeface="Arial Narrow"/>
              </a:rPr>
              <a:t>Click to edit Master text styles</a:t>
            </a:r>
          </a:p>
        </p:txBody>
      </p:sp>
      <p:pic>
        <p:nvPicPr>
          <p:cNvPr id="19" name="Afbeelding 29" descr="gradient.png">
            <a:extLst>
              <a:ext uri="{FF2B5EF4-FFF2-40B4-BE49-F238E27FC236}">
                <a16:creationId xmlns:a16="http://schemas.microsoft.com/office/drawing/2014/main" id="{6549384A-A0B7-D84D-81B4-B8E8CF79798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233156"/>
            <a:ext cx="9144000" cy="910344"/>
          </a:xfrm>
          <a:prstGeom prst="rect">
            <a:avLst/>
          </a:prstGeom>
        </p:spPr>
      </p:pic>
      <p:pic>
        <p:nvPicPr>
          <p:cNvPr id="20" name="Afbeelding 25" descr="P&amp;o logo.png">
            <a:extLst>
              <a:ext uri="{FF2B5EF4-FFF2-40B4-BE49-F238E27FC236}">
                <a16:creationId xmlns:a16="http://schemas.microsoft.com/office/drawing/2014/main" id="{FD7CDEB9-46EE-AC4D-A58A-08683F823A0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06572" y="4302919"/>
            <a:ext cx="1386288" cy="504671"/>
          </a:xfrm>
          <a:prstGeom prst="rect">
            <a:avLst/>
          </a:prstGeom>
        </p:spPr>
      </p:pic>
      <p:pic>
        <p:nvPicPr>
          <p:cNvPr id="21" name="Afbeelding 8" descr="The_Sense_png.png">
            <a:extLst>
              <a:ext uri="{FF2B5EF4-FFF2-40B4-BE49-F238E27FC236}">
                <a16:creationId xmlns:a16="http://schemas.microsoft.com/office/drawing/2014/main" id="{D50C450B-816D-EE4C-97F7-0AC264E2E53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54127" y="4475302"/>
            <a:ext cx="2040963" cy="510879"/>
          </a:xfrm>
          <a:prstGeom prst="rect">
            <a:avLst/>
          </a:prstGeom>
        </p:spPr>
      </p:pic>
      <p:sp>
        <p:nvSpPr>
          <p:cNvPr id="22" name="Footer Placeholder 3">
            <a:extLst>
              <a:ext uri="{FF2B5EF4-FFF2-40B4-BE49-F238E27FC236}">
                <a16:creationId xmlns:a16="http://schemas.microsoft.com/office/drawing/2014/main" id="{9AE87A17-F506-C64B-80C7-54785C94FE9E}"/>
              </a:ext>
            </a:extLst>
          </p:cNvPr>
          <p:cNvSpPr>
            <a:spLocks noGrp="1"/>
          </p:cNvSpPr>
          <p:nvPr>
            <p:ph type="ftr" sz="quarter" idx="3"/>
          </p:nvPr>
        </p:nvSpPr>
        <p:spPr>
          <a:xfrm>
            <a:off x="2433499" y="4501423"/>
            <a:ext cx="4957900" cy="274637"/>
          </a:xfrm>
          <a:prstGeom prst="rect">
            <a:avLst/>
          </a:prstGeom>
        </p:spPr>
        <p:txBody>
          <a:bodyPr vert="horz" lIns="91440" tIns="45720" rIns="91440" bIns="45720" rtlCol="0" anchor="ctr"/>
          <a:lstStyle>
            <a:lvl1pPr algn="ctr">
              <a:defRPr sz="1200">
                <a:solidFill>
                  <a:schemeClr val="tx1">
                    <a:tint val="75000"/>
                  </a:schemeClr>
                </a:solidFill>
                <a:latin typeface="Arial Narrow" charset="0"/>
                <a:ea typeface="Arial Narrow" charset="0"/>
                <a:cs typeface="Arial Narrow" charset="0"/>
              </a:defRPr>
            </a:lvl1pPr>
          </a:lstStyle>
          <a:p>
            <a:endParaRPr lang="en-US" dirty="0"/>
          </a:p>
        </p:txBody>
      </p:sp>
    </p:spTree>
    <p:extLst>
      <p:ext uri="{BB962C8B-B14F-4D97-AF65-F5344CB8AC3E}">
        <p14:creationId xmlns:p14="http://schemas.microsoft.com/office/powerpoint/2010/main" val="760982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ext Vertical v2">
    <p:spTree>
      <p:nvGrpSpPr>
        <p:cNvPr id="1" name=""/>
        <p:cNvGrpSpPr/>
        <p:nvPr/>
      </p:nvGrpSpPr>
      <p:grpSpPr>
        <a:xfrm>
          <a:off x="0" y="0"/>
          <a:ext cx="0" cy="0"/>
          <a:chOff x="0" y="0"/>
          <a:chExt cx="0" cy="0"/>
        </a:xfrm>
      </p:grpSpPr>
      <p:sp>
        <p:nvSpPr>
          <p:cNvPr id="3" name="Tijdelijke aanduiding voor verticale tekst 2"/>
          <p:cNvSpPr>
            <a:spLocks noGrp="1"/>
          </p:cNvSpPr>
          <p:nvPr>
            <p:ph type="body" orient="vert" idx="1"/>
          </p:nvPr>
        </p:nvSpPr>
        <p:spPr>
          <a:xfrm>
            <a:off x="977932" y="304800"/>
            <a:ext cx="6381718" cy="45719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pic>
        <p:nvPicPr>
          <p:cNvPr id="9" name="Afbeelding 5" descr="2kubussen_cont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7793534" y="384656"/>
            <a:ext cx="1379252" cy="919502"/>
          </a:xfrm>
          <a:prstGeom prst="rect">
            <a:avLst/>
          </a:prstGeom>
        </p:spPr>
      </p:pic>
      <p:sp>
        <p:nvSpPr>
          <p:cNvPr id="10" name="Titel 1"/>
          <p:cNvSpPr>
            <a:spLocks noGrp="1"/>
          </p:cNvSpPr>
          <p:nvPr>
            <p:ph type="title"/>
          </p:nvPr>
        </p:nvSpPr>
        <p:spPr>
          <a:xfrm rot="5400000">
            <a:off x="7032801" y="2311732"/>
            <a:ext cx="2606168" cy="1050771"/>
          </a:xfrm>
        </p:spPr>
        <p:txBody>
          <a:bodyPr lIns="0" tIns="0" rIns="0" bIns="0"/>
          <a:lstStyle/>
          <a:p>
            <a:r>
              <a:rPr lang="en-US"/>
              <a:t>Click to edit Master title style</a:t>
            </a:r>
            <a:endParaRPr lang="nl-NL" dirty="0"/>
          </a:p>
        </p:txBody>
      </p:sp>
      <p:pic>
        <p:nvPicPr>
          <p:cNvPr id="12" name="Afbeelding 25" descr="P&amp;o 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82026" y="4110051"/>
            <a:ext cx="1260262" cy="458792"/>
          </a:xfrm>
          <a:prstGeom prst="rect">
            <a:avLst/>
          </a:prstGeom>
        </p:spPr>
      </p:pic>
      <p:pic>
        <p:nvPicPr>
          <p:cNvPr id="13" name="Afbeelding 8" descr="The_Sense_png.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5400000">
            <a:off x="-475465" y="940462"/>
            <a:ext cx="1695806" cy="424482"/>
          </a:xfrm>
          <a:prstGeom prst="rect">
            <a:avLst/>
          </a:prstGeom>
        </p:spPr>
      </p:pic>
    </p:spTree>
    <p:extLst>
      <p:ext uri="{BB962C8B-B14F-4D97-AF65-F5344CB8AC3E}">
        <p14:creationId xmlns:p14="http://schemas.microsoft.com/office/powerpoint/2010/main" val="2054316523"/>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0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Afbeelding 9" descr="wit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7903" y="-24714"/>
            <a:ext cx="2637675" cy="1758450"/>
          </a:xfrm>
          <a:prstGeom prst="rect">
            <a:avLst/>
          </a:prstGeom>
        </p:spPr>
      </p:pic>
      <p:pic>
        <p:nvPicPr>
          <p:cNvPr id="11" name="Afbeelding 4" descr="2kubussen_end.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43869" y="81494"/>
            <a:ext cx="3563243" cy="2375494"/>
          </a:xfrm>
          <a:prstGeom prst="rect">
            <a:avLst/>
          </a:prstGeom>
        </p:spPr>
      </p:pic>
      <p:pic>
        <p:nvPicPr>
          <p:cNvPr id="8" name="Picture 7">
            <a:extLst>
              <a:ext uri="{FF2B5EF4-FFF2-40B4-BE49-F238E27FC236}">
                <a16:creationId xmlns:a16="http://schemas.microsoft.com/office/drawing/2014/main" id="{AAC5BE89-E4B0-584A-8547-39C65820229D}"/>
              </a:ext>
            </a:extLst>
          </p:cNvPr>
          <p:cNvPicPr>
            <a:picLocks noChangeAspect="1"/>
          </p:cNvPicPr>
          <p:nvPr userDrawn="1"/>
        </p:nvPicPr>
        <p:blipFill>
          <a:blip r:embed="rId5"/>
          <a:stretch>
            <a:fillRect/>
          </a:stretch>
        </p:blipFill>
        <p:spPr>
          <a:xfrm>
            <a:off x="425621" y="4495894"/>
            <a:ext cx="1897449" cy="474362"/>
          </a:xfrm>
          <a:prstGeom prst="rect">
            <a:avLst/>
          </a:prstGeom>
        </p:spPr>
      </p:pic>
    </p:spTree>
    <p:extLst>
      <p:ext uri="{BB962C8B-B14F-4D97-AF65-F5344CB8AC3E}">
        <p14:creationId xmlns:p14="http://schemas.microsoft.com/office/powerpoint/2010/main" val="853612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Twee objecten">
    <p:bg>
      <p:bgPr>
        <a:solidFill>
          <a:schemeClr val="bg1"/>
        </a:solidFill>
        <a:effectLst/>
      </p:bgPr>
    </p:bg>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457200" y="1497725"/>
            <a:ext cx="4038600" cy="2571767"/>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4" name="Tijdelijke aanduiding voor inhoud 3"/>
          <p:cNvSpPr>
            <a:spLocks noGrp="1"/>
          </p:cNvSpPr>
          <p:nvPr>
            <p:ph sz="half" idx="2"/>
          </p:nvPr>
        </p:nvSpPr>
        <p:spPr>
          <a:xfrm>
            <a:off x="4648200" y="1497725"/>
            <a:ext cx="4038600" cy="2571767"/>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pic>
        <p:nvPicPr>
          <p:cNvPr id="11" name="Afbeelding 5" descr="2kubussen_cont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9434" y="193433"/>
            <a:ext cx="1379252" cy="919502"/>
          </a:xfrm>
          <a:prstGeom prst="rect">
            <a:avLst/>
          </a:prstGeom>
        </p:spPr>
      </p:pic>
      <p:sp>
        <p:nvSpPr>
          <p:cNvPr id="13" name="Titel 1"/>
          <p:cNvSpPr>
            <a:spLocks noGrp="1"/>
          </p:cNvSpPr>
          <p:nvPr>
            <p:ph type="title"/>
          </p:nvPr>
        </p:nvSpPr>
        <p:spPr>
          <a:xfrm>
            <a:off x="1767886" y="282179"/>
            <a:ext cx="6918914" cy="409853"/>
          </a:xfrm>
        </p:spPr>
        <p:txBody>
          <a:bodyPr lIns="0" tIns="0" rIns="0" bIns="0"/>
          <a:lstStyle/>
          <a:p>
            <a:r>
              <a:rPr lang="en-US"/>
              <a:t>Click to edit Master title style</a:t>
            </a:r>
            <a:endParaRPr lang="nl-NL" dirty="0"/>
          </a:p>
        </p:txBody>
      </p:sp>
      <p:sp>
        <p:nvSpPr>
          <p:cNvPr id="14" name="Tijdelijke aanduiding voor tekst 19"/>
          <p:cNvSpPr>
            <a:spLocks noGrp="1"/>
          </p:cNvSpPr>
          <p:nvPr>
            <p:ph type="body" idx="10"/>
          </p:nvPr>
        </p:nvSpPr>
        <p:spPr>
          <a:xfrm>
            <a:off x="1767886" y="692032"/>
            <a:ext cx="6918914" cy="436202"/>
          </a:xfrm>
        </p:spPr>
        <p:txBody>
          <a:bodyPr lIns="0" tIns="0" rIns="0" bIns="0" anchor="t">
            <a:normAutofit/>
          </a:bodyPr>
          <a:lstStyle>
            <a:lvl1pPr marL="0" indent="0">
              <a:buNone/>
              <a:defRPr b="1"/>
            </a:lvl1pPr>
          </a:lstStyle>
          <a:p>
            <a:pPr lvl="0"/>
            <a:r>
              <a:rPr lang="en-US" sz="1600">
                <a:latin typeface="Arial Narrow"/>
              </a:rPr>
              <a:t>Click to edit Master text styles</a:t>
            </a:r>
          </a:p>
        </p:txBody>
      </p:sp>
      <p:pic>
        <p:nvPicPr>
          <p:cNvPr id="19" name="Afbeelding 29" descr="gradient.png">
            <a:extLst>
              <a:ext uri="{FF2B5EF4-FFF2-40B4-BE49-F238E27FC236}">
                <a16:creationId xmlns:a16="http://schemas.microsoft.com/office/drawing/2014/main" id="{227DEB0D-94C6-0145-BBEA-886087CA74C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233156"/>
            <a:ext cx="9144000" cy="910344"/>
          </a:xfrm>
          <a:prstGeom prst="rect">
            <a:avLst/>
          </a:prstGeom>
        </p:spPr>
      </p:pic>
      <p:pic>
        <p:nvPicPr>
          <p:cNvPr id="20" name="Afbeelding 25" descr="P&amp;o logo.png">
            <a:extLst>
              <a:ext uri="{FF2B5EF4-FFF2-40B4-BE49-F238E27FC236}">
                <a16:creationId xmlns:a16="http://schemas.microsoft.com/office/drawing/2014/main" id="{D2C2F4F0-4992-0D48-BC85-8BBAE738BC5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06572" y="4302919"/>
            <a:ext cx="1386288" cy="504671"/>
          </a:xfrm>
          <a:prstGeom prst="rect">
            <a:avLst/>
          </a:prstGeom>
        </p:spPr>
      </p:pic>
      <p:pic>
        <p:nvPicPr>
          <p:cNvPr id="21" name="Afbeelding 8" descr="The_Sense_png.png">
            <a:extLst>
              <a:ext uri="{FF2B5EF4-FFF2-40B4-BE49-F238E27FC236}">
                <a16:creationId xmlns:a16="http://schemas.microsoft.com/office/drawing/2014/main" id="{4C71248B-342F-C640-BE57-AF78FF9D4CA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54127" y="4475302"/>
            <a:ext cx="2040963" cy="510879"/>
          </a:xfrm>
          <a:prstGeom prst="rect">
            <a:avLst/>
          </a:prstGeom>
        </p:spPr>
      </p:pic>
      <p:sp>
        <p:nvSpPr>
          <p:cNvPr id="22" name="Footer Placeholder 3">
            <a:extLst>
              <a:ext uri="{FF2B5EF4-FFF2-40B4-BE49-F238E27FC236}">
                <a16:creationId xmlns:a16="http://schemas.microsoft.com/office/drawing/2014/main" id="{273E922F-C8D0-0246-B7B0-6D3BECDBA23F}"/>
              </a:ext>
            </a:extLst>
          </p:cNvPr>
          <p:cNvSpPr>
            <a:spLocks noGrp="1"/>
          </p:cNvSpPr>
          <p:nvPr>
            <p:ph type="ftr" sz="quarter" idx="3"/>
          </p:nvPr>
        </p:nvSpPr>
        <p:spPr>
          <a:xfrm>
            <a:off x="2433499" y="4501423"/>
            <a:ext cx="4957900" cy="274637"/>
          </a:xfrm>
          <a:prstGeom prst="rect">
            <a:avLst/>
          </a:prstGeom>
        </p:spPr>
        <p:txBody>
          <a:bodyPr vert="horz" lIns="91440" tIns="45720" rIns="91440" bIns="45720" rtlCol="0" anchor="ctr"/>
          <a:lstStyle>
            <a:lvl1pPr algn="ctr">
              <a:defRPr sz="1200">
                <a:solidFill>
                  <a:schemeClr val="tx1">
                    <a:tint val="75000"/>
                  </a:schemeClr>
                </a:solidFill>
                <a:latin typeface="Arial Narrow" charset="0"/>
                <a:ea typeface="Arial Narrow" charset="0"/>
                <a:cs typeface="Arial Narrow" charset="0"/>
              </a:defRPr>
            </a:lvl1pPr>
          </a:lstStyle>
          <a:p>
            <a:endParaRPr lang="en-US" dirty="0"/>
          </a:p>
        </p:txBody>
      </p:sp>
    </p:spTree>
    <p:extLst>
      <p:ext uri="{BB962C8B-B14F-4D97-AF65-F5344CB8AC3E}">
        <p14:creationId xmlns:p14="http://schemas.microsoft.com/office/powerpoint/2010/main" val="3739252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767886" y="282179"/>
            <a:ext cx="6918914" cy="429021"/>
          </a:xfrm>
          <a:prstGeom prst="rect">
            <a:avLst/>
          </a:prstGeom>
        </p:spPr>
        <p:txBody>
          <a:bodyPr vert="horz" lIns="0" tIns="0" rIns="0" bIns="0" rtlCol="0" anchor="t">
            <a:normAutofit/>
          </a:bodyPr>
          <a:lstStyle/>
          <a:p>
            <a:r>
              <a:rPr lang="en-US" dirty="0"/>
              <a:t>Click to edit Master title style</a:t>
            </a:r>
            <a:endParaRPr lang="nl-NL" dirty="0"/>
          </a:p>
        </p:txBody>
      </p:sp>
      <p:sp>
        <p:nvSpPr>
          <p:cNvPr id="3" name="Tijdelijke aanduiding voor tekst 2"/>
          <p:cNvSpPr>
            <a:spLocks noGrp="1"/>
          </p:cNvSpPr>
          <p:nvPr>
            <p:ph type="body" idx="1"/>
          </p:nvPr>
        </p:nvSpPr>
        <p:spPr>
          <a:xfrm>
            <a:off x="457200" y="1200151"/>
            <a:ext cx="8229600" cy="3394472"/>
          </a:xfrm>
          <a:prstGeom prst="rect">
            <a:avLst/>
          </a:prstGeom>
        </p:spPr>
        <p:txBody>
          <a:bodyPr vert="horz" lIns="0" tIns="0" rIns="0" bIns="0" rtlCol="0">
            <a:normAutofit/>
          </a:bodyPr>
          <a:lstStyle/>
          <a:p>
            <a:pPr lvl="0"/>
            <a:r>
              <a:rPr lang="nl-NL" dirty="0" err="1"/>
              <a:t>Clik</a:t>
            </a:r>
            <a:r>
              <a:rPr lang="nl-NL" dirty="0"/>
              <a:t> </a:t>
            </a:r>
            <a:r>
              <a:rPr lang="nl-NL" dirty="0" err="1"/>
              <a:t>to</a:t>
            </a:r>
            <a:r>
              <a:rPr lang="nl-NL" dirty="0"/>
              <a:t> </a:t>
            </a:r>
            <a:r>
              <a:rPr lang="nl-NL" dirty="0" err="1"/>
              <a:t>add</a:t>
            </a:r>
            <a:r>
              <a:rPr lang="nl-NL" dirty="0"/>
              <a:t> tekst</a:t>
            </a:r>
          </a:p>
          <a:p>
            <a:pPr lvl="1"/>
            <a:r>
              <a:rPr lang="nl-NL" dirty="0"/>
              <a:t>Second level</a:t>
            </a:r>
          </a:p>
          <a:p>
            <a:pPr lvl="2"/>
            <a:r>
              <a:rPr lang="nl-NL" dirty="0" err="1"/>
              <a:t>Third</a:t>
            </a:r>
            <a:r>
              <a:rPr lang="nl-NL" dirty="0"/>
              <a:t> level</a:t>
            </a:r>
          </a:p>
          <a:p>
            <a:pPr lvl="3"/>
            <a:r>
              <a:rPr lang="nl-NL" dirty="0" err="1"/>
              <a:t>Forth</a:t>
            </a:r>
            <a:r>
              <a:rPr lang="nl-NL" dirty="0"/>
              <a:t> level</a:t>
            </a:r>
          </a:p>
          <a:p>
            <a:pPr lvl="4"/>
            <a:r>
              <a:rPr lang="nl-NL" dirty="0" err="1"/>
              <a:t>Fifth</a:t>
            </a:r>
            <a:r>
              <a:rPr lang="nl-NL" dirty="0"/>
              <a:t> level</a:t>
            </a:r>
          </a:p>
        </p:txBody>
      </p:sp>
      <p:sp>
        <p:nvSpPr>
          <p:cNvPr id="4" name="Footer Placeholder 3"/>
          <p:cNvSpPr>
            <a:spLocks noGrp="1"/>
          </p:cNvSpPr>
          <p:nvPr>
            <p:ph type="ftr" sz="quarter" idx="3"/>
          </p:nvPr>
        </p:nvSpPr>
        <p:spPr>
          <a:xfrm>
            <a:off x="457200" y="4594623"/>
            <a:ext cx="8229600" cy="274637"/>
          </a:xfrm>
          <a:prstGeom prst="rect">
            <a:avLst/>
          </a:prstGeom>
        </p:spPr>
        <p:txBody>
          <a:bodyPr vert="horz" lIns="91440" tIns="45720" rIns="91440" bIns="45720" rtlCol="0" anchor="ctr"/>
          <a:lstStyle>
            <a:lvl1pPr algn="ctr">
              <a:defRPr sz="1200">
                <a:solidFill>
                  <a:schemeClr val="tx1">
                    <a:tint val="75000"/>
                  </a:schemeClr>
                </a:solidFill>
                <a:latin typeface="Arial Narrow" charset="0"/>
                <a:ea typeface="Arial Narrow" charset="0"/>
                <a:cs typeface="Arial Narrow" charset="0"/>
              </a:defRPr>
            </a:lvl1pPr>
          </a:lstStyle>
          <a:p>
            <a:endParaRPr lang="en-US"/>
          </a:p>
        </p:txBody>
      </p:sp>
    </p:spTree>
    <p:extLst>
      <p:ext uri="{BB962C8B-B14F-4D97-AF65-F5344CB8AC3E}">
        <p14:creationId xmlns:p14="http://schemas.microsoft.com/office/powerpoint/2010/main" val="2227754090"/>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2" r:id="rId3"/>
    <p:sldLayoutId id="2147483652" r:id="rId4"/>
    <p:sldLayoutId id="2147483653" r:id="rId5"/>
    <p:sldLayoutId id="2147483656" r:id="rId6"/>
    <p:sldLayoutId id="2147483659" r:id="rId7"/>
    <p:sldLayoutId id="2147483660" r:id="rId8"/>
    <p:sldLayoutId id="2147483663" r:id="rId9"/>
  </p:sldLayoutIdLst>
  <p:txStyles>
    <p:titleStyle>
      <a:lvl1pPr algn="l" defTabSz="457200" rtl="0" eaLnBrk="1" latinLnBrk="0" hangingPunct="1">
        <a:spcBef>
          <a:spcPct val="0"/>
        </a:spcBef>
        <a:buNone/>
        <a:defRPr sz="2400" b="1" kern="1200">
          <a:solidFill>
            <a:srgbClr val="C4111A"/>
          </a:solidFill>
          <a:latin typeface="Arial Narrow" charset="0"/>
          <a:ea typeface="Arial Narrow" charset="0"/>
          <a:cs typeface="Arial Narrow" charset="0"/>
        </a:defRPr>
      </a:lvl1pPr>
    </p:titleStyle>
    <p:bodyStyle>
      <a:lvl1pPr marL="342900" indent="-342900" algn="l" defTabSz="457200" rtl="0" eaLnBrk="1" latinLnBrk="0" hangingPunct="1">
        <a:spcBef>
          <a:spcPct val="20000"/>
        </a:spcBef>
        <a:buFont typeface="Arial"/>
        <a:buChar char="•"/>
        <a:defRPr sz="2000" kern="1200" baseline="0">
          <a:solidFill>
            <a:schemeClr val="bg1">
              <a:lumMod val="50000"/>
            </a:schemeClr>
          </a:solidFill>
          <a:latin typeface="Arial Narrow" charset="0"/>
          <a:ea typeface="Arial Narrow" charset="0"/>
          <a:cs typeface="Arial Narrow" charset="0"/>
        </a:defRPr>
      </a:lvl1pPr>
      <a:lvl2pPr marL="742950" indent="-285750" algn="l" defTabSz="457200" rtl="0" eaLnBrk="1" latinLnBrk="0" hangingPunct="1">
        <a:spcBef>
          <a:spcPct val="20000"/>
        </a:spcBef>
        <a:buFont typeface="Arial"/>
        <a:buChar char="–"/>
        <a:defRPr sz="2000" kern="1200">
          <a:solidFill>
            <a:schemeClr val="bg1">
              <a:lumMod val="50000"/>
            </a:schemeClr>
          </a:solidFill>
          <a:latin typeface="Arial Narrow" charset="0"/>
          <a:ea typeface="Arial Narrow" charset="0"/>
          <a:cs typeface="Arial Narrow" charset="0"/>
        </a:defRPr>
      </a:lvl2pPr>
      <a:lvl3pPr marL="1143000" indent="-228600" algn="l" defTabSz="457200" rtl="0" eaLnBrk="1" latinLnBrk="0" hangingPunct="1">
        <a:spcBef>
          <a:spcPct val="20000"/>
        </a:spcBef>
        <a:buFont typeface="Arial"/>
        <a:buChar char="•"/>
        <a:defRPr sz="2000" kern="1200">
          <a:solidFill>
            <a:schemeClr val="bg1">
              <a:lumMod val="50000"/>
            </a:schemeClr>
          </a:solidFill>
          <a:latin typeface="Arial Narrow" charset="0"/>
          <a:ea typeface="Arial Narrow" charset="0"/>
          <a:cs typeface="Arial Narrow" charset="0"/>
        </a:defRPr>
      </a:lvl3pPr>
      <a:lvl4pPr marL="1600200" indent="-228600" algn="l" defTabSz="457200" rtl="0" eaLnBrk="1" latinLnBrk="0" hangingPunct="1">
        <a:spcBef>
          <a:spcPct val="20000"/>
        </a:spcBef>
        <a:buFont typeface="Arial"/>
        <a:buChar char="–"/>
        <a:defRPr sz="2000" kern="1200">
          <a:solidFill>
            <a:schemeClr val="bg1">
              <a:lumMod val="50000"/>
            </a:schemeClr>
          </a:solidFill>
          <a:latin typeface="Arial Narrow" charset="0"/>
          <a:ea typeface="Arial Narrow" charset="0"/>
          <a:cs typeface="Arial Narrow" charset="0"/>
        </a:defRPr>
      </a:lvl4pPr>
      <a:lvl5pPr marL="2057400" indent="-228600" algn="l" defTabSz="457200" rtl="0" eaLnBrk="1" latinLnBrk="0" hangingPunct="1">
        <a:spcBef>
          <a:spcPct val="20000"/>
        </a:spcBef>
        <a:buFont typeface="Arial"/>
        <a:buChar char="»"/>
        <a:defRPr sz="2000" kern="1200">
          <a:solidFill>
            <a:schemeClr val="bg1">
              <a:lumMod val="50000"/>
            </a:schemeClr>
          </a:solidFill>
          <a:latin typeface="Arial Narrow" charset="0"/>
          <a:ea typeface="Arial Narrow" charset="0"/>
          <a:cs typeface="Arial Narrow"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29.png"/><Relationship Id="rId2" Type="http://schemas.openxmlformats.org/officeDocument/2006/relationships/slideLayout" Target="../slideLayouts/slideLayout9.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31.jpeg"/><Relationship Id="rId4" Type="http://schemas.openxmlformats.org/officeDocument/2006/relationships/image" Target="../media/image30.jpeg"/></Relationships>
</file>

<file path=ppt/slides/_rels/slide1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39.png"/><Relationship Id="rId4"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15.wmf"/><Relationship Id="rId4" Type="http://schemas.openxmlformats.org/officeDocument/2006/relationships/image" Target="../media/image14.wmf"/></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image" Target="../media/image22.jpeg"/><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image" Target="../media/image27.png"/><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9DC4D-8DE7-42C6-B1E2-89E27F14BE27}"/>
              </a:ext>
            </a:extLst>
          </p:cNvPr>
          <p:cNvSpPr>
            <a:spLocks noGrp="1"/>
          </p:cNvSpPr>
          <p:nvPr>
            <p:ph type="ctrTitle"/>
          </p:nvPr>
        </p:nvSpPr>
        <p:spPr/>
        <p:txBody>
          <a:bodyPr/>
          <a:lstStyle/>
          <a:p>
            <a:r>
              <a:rPr lang="en-GB" dirty="0"/>
              <a:t>Working at Height   </a:t>
            </a:r>
          </a:p>
        </p:txBody>
      </p:sp>
      <p:sp>
        <p:nvSpPr>
          <p:cNvPr id="3" name="Subtitle 2">
            <a:extLst>
              <a:ext uri="{FF2B5EF4-FFF2-40B4-BE49-F238E27FC236}">
                <a16:creationId xmlns:a16="http://schemas.microsoft.com/office/drawing/2014/main" id="{642C8B49-9648-400B-A7EA-6A41EFD5A7EA}"/>
              </a:ext>
            </a:extLst>
          </p:cNvPr>
          <p:cNvSpPr>
            <a:spLocks noGrp="1"/>
          </p:cNvSpPr>
          <p:nvPr>
            <p:ph type="subTitle" idx="1"/>
          </p:nvPr>
        </p:nvSpPr>
        <p:spPr/>
        <p:txBody>
          <a:bodyPr/>
          <a:lstStyle/>
          <a:p>
            <a:pPr marL="342900" indent="-342900"/>
            <a:r>
              <a:rPr lang="en-GB" dirty="0">
                <a:solidFill>
                  <a:srgbClr val="333399"/>
                </a:solidFill>
              </a:rPr>
              <a:t>P&amp;O </a:t>
            </a:r>
            <a:r>
              <a:rPr lang="en-GB" dirty="0" err="1">
                <a:solidFill>
                  <a:srgbClr val="333399"/>
                </a:solidFill>
              </a:rPr>
              <a:t>Ferrymasters</a:t>
            </a:r>
            <a:r>
              <a:rPr lang="en-GB" dirty="0">
                <a:solidFill>
                  <a:srgbClr val="333399"/>
                </a:solidFill>
              </a:rPr>
              <a:t> </a:t>
            </a:r>
          </a:p>
          <a:p>
            <a:pPr marL="342900" indent="-342900"/>
            <a:r>
              <a:rPr lang="en-GB" dirty="0">
                <a:solidFill>
                  <a:srgbClr val="333399"/>
                </a:solidFill>
              </a:rPr>
              <a:t>Driver Training Programme 2019 v1</a:t>
            </a:r>
          </a:p>
          <a:p>
            <a:endParaRPr lang="en-GB" dirty="0"/>
          </a:p>
        </p:txBody>
      </p:sp>
    </p:spTree>
    <p:extLst>
      <p:ext uri="{BB962C8B-B14F-4D97-AF65-F5344CB8AC3E}">
        <p14:creationId xmlns:p14="http://schemas.microsoft.com/office/powerpoint/2010/main" val="5531070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3">
            <a:extLst>
              <a:ext uri="{FF2B5EF4-FFF2-40B4-BE49-F238E27FC236}">
                <a16:creationId xmlns:a16="http://schemas.microsoft.com/office/drawing/2014/main" id="{769B1133-0A9B-4B6A-9480-D1F87ADB0941}"/>
              </a:ext>
            </a:extLst>
          </p:cNvPr>
          <p:cNvSpPr txBox="1">
            <a:spLocks noGrp="1" noChangeArrowheads="1"/>
          </p:cNvSpPr>
          <p:nvPr>
            <p:ph type="title"/>
          </p:nvPr>
        </p:nvSpPr>
        <p:spPr bwMode="auto">
          <a:xfrm>
            <a:off x="1768475" y="282575"/>
            <a:ext cx="6918325" cy="338554"/>
          </a:xfrm>
          <a:prstGeom prst="rect">
            <a:avLst/>
          </a:prstGeom>
          <a:noFill/>
          <a:ln w="9525">
            <a:noFill/>
            <a:miter lim="800000"/>
            <a:headEnd/>
            <a:tailEnd/>
          </a:ln>
          <a:effectLst/>
        </p:spPr>
        <p:txBody>
          <a:bodyPr>
            <a:spAutoFit/>
          </a:bodyPr>
          <a:lstStyle/>
          <a:p>
            <a:pPr>
              <a:spcBef>
                <a:spcPct val="50000"/>
              </a:spcBef>
              <a:defRPr/>
            </a:pPr>
            <a:r>
              <a:rPr lang="en-GB" sz="2200" b="1" dirty="0">
                <a:solidFill>
                  <a:srgbClr val="CC0000"/>
                </a:solidFill>
                <a:latin typeface="Arial Narrow" panose="020B0606020202030204" pitchFamily="34" charset="0"/>
                <a:cs typeface="+mn-cs"/>
              </a:rPr>
              <a:t>Guiding Principles - Working at height</a:t>
            </a:r>
          </a:p>
        </p:txBody>
      </p:sp>
      <p:pic>
        <p:nvPicPr>
          <p:cNvPr id="7" name="Picture 5">
            <a:extLst>
              <a:ext uri="{FF2B5EF4-FFF2-40B4-BE49-F238E27FC236}">
                <a16:creationId xmlns:a16="http://schemas.microsoft.com/office/drawing/2014/main" id="{E4C11B27-9033-46C1-B751-B0A09E5F4C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4738" y="621129"/>
            <a:ext cx="4624387" cy="4522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a:extLst>
              <a:ext uri="{FF2B5EF4-FFF2-40B4-BE49-F238E27FC236}">
                <a16:creationId xmlns:a16="http://schemas.microsoft.com/office/drawing/2014/main" id="{99AAE5BB-6E22-41D2-8C6E-0A0790BA232B}"/>
              </a:ext>
            </a:extLst>
          </p:cNvPr>
          <p:cNvSpPr>
            <a:spLocks noChangeArrowheads="1"/>
          </p:cNvSpPr>
          <p:nvPr/>
        </p:nvSpPr>
        <p:spPr bwMode="auto">
          <a:xfrm>
            <a:off x="4397375" y="2882314"/>
            <a:ext cx="6981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lnSpc>
                <a:spcPct val="95000"/>
              </a:lnSpc>
            </a:pPr>
            <a:r>
              <a:rPr lang="en-GB" altLang="en-US" sz="2200" dirty="0">
                <a:solidFill>
                  <a:srgbClr val="ED1C24"/>
                </a:solidFill>
                <a:latin typeface="Arial Narrow" panose="020B0606020202030204" pitchFamily="34" charset="0"/>
              </a:rPr>
              <a:t>Never Jump!!!</a:t>
            </a:r>
          </a:p>
        </p:txBody>
      </p:sp>
    </p:spTree>
    <p:extLst>
      <p:ext uri="{BB962C8B-B14F-4D97-AF65-F5344CB8AC3E}">
        <p14:creationId xmlns:p14="http://schemas.microsoft.com/office/powerpoint/2010/main" val="7210366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3">
            <a:extLst>
              <a:ext uri="{FF2B5EF4-FFF2-40B4-BE49-F238E27FC236}">
                <a16:creationId xmlns:a16="http://schemas.microsoft.com/office/drawing/2014/main" id="{88E3B003-BE24-4ED3-B8B5-608463FC8E6B}"/>
              </a:ext>
            </a:extLst>
          </p:cNvPr>
          <p:cNvSpPr txBox="1">
            <a:spLocks noGrp="1" noChangeArrowheads="1"/>
          </p:cNvSpPr>
          <p:nvPr>
            <p:ph type="title"/>
          </p:nvPr>
        </p:nvSpPr>
        <p:spPr bwMode="auto">
          <a:xfrm>
            <a:off x="1768475" y="282575"/>
            <a:ext cx="6918325" cy="338554"/>
          </a:xfrm>
          <a:prstGeom prst="rect">
            <a:avLst/>
          </a:prstGeom>
          <a:noFill/>
          <a:ln w="9525">
            <a:noFill/>
            <a:miter lim="800000"/>
            <a:headEnd/>
            <a:tailEnd/>
          </a:ln>
          <a:effectLst/>
        </p:spPr>
        <p:txBody>
          <a:bodyPr>
            <a:spAutoFit/>
          </a:bodyPr>
          <a:lstStyle/>
          <a:p>
            <a:pPr>
              <a:spcBef>
                <a:spcPct val="50000"/>
              </a:spcBef>
              <a:defRPr/>
            </a:pPr>
            <a:r>
              <a:rPr lang="en-GB" sz="2200" b="1" dirty="0">
                <a:solidFill>
                  <a:srgbClr val="CC0000"/>
                </a:solidFill>
                <a:latin typeface="Arial Narrow" panose="020B0606020202030204" pitchFamily="34" charset="0"/>
                <a:cs typeface="+mn-cs"/>
              </a:rPr>
              <a:t>Guiding Principles - Working at height</a:t>
            </a:r>
          </a:p>
        </p:txBody>
      </p:sp>
      <p:sp>
        <p:nvSpPr>
          <p:cNvPr id="7" name="Rectangle 4">
            <a:extLst>
              <a:ext uri="{FF2B5EF4-FFF2-40B4-BE49-F238E27FC236}">
                <a16:creationId xmlns:a16="http://schemas.microsoft.com/office/drawing/2014/main" id="{019EFF3B-4D2E-440E-9B4F-9F46ACD810D8}"/>
              </a:ext>
            </a:extLst>
          </p:cNvPr>
          <p:cNvSpPr>
            <a:spLocks noChangeArrowheads="1"/>
          </p:cNvSpPr>
          <p:nvPr/>
        </p:nvSpPr>
        <p:spPr bwMode="auto">
          <a:xfrm>
            <a:off x="1780381" y="773529"/>
            <a:ext cx="7412038"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lnSpc>
                <a:spcPct val="95000"/>
              </a:lnSpc>
            </a:pPr>
            <a:r>
              <a:rPr lang="en-GB" altLang="en-US" sz="2200" dirty="0">
                <a:solidFill>
                  <a:srgbClr val="FF0000"/>
                </a:solidFill>
                <a:latin typeface="Arial Narrow" panose="020B0606020202030204" pitchFamily="34" charset="0"/>
              </a:rPr>
              <a:t>Use Platforms, steps and fall Protection systems…..</a:t>
            </a:r>
          </a:p>
        </p:txBody>
      </p:sp>
      <p:pic>
        <p:nvPicPr>
          <p:cNvPr id="8" name="Picture 7" descr="G:\Rich Pictures\Various Aus\Various Aus 060.jpg">
            <a:extLst>
              <a:ext uri="{FF2B5EF4-FFF2-40B4-BE49-F238E27FC236}">
                <a16:creationId xmlns:a16="http://schemas.microsoft.com/office/drawing/2014/main" id="{35BBED47-7BD6-40D3-8203-7326EF3BBC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776" y="1736725"/>
            <a:ext cx="1981200" cy="14478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9" name="Text Box 8">
            <a:extLst>
              <a:ext uri="{FF2B5EF4-FFF2-40B4-BE49-F238E27FC236}">
                <a16:creationId xmlns:a16="http://schemas.microsoft.com/office/drawing/2014/main" id="{BE6DF409-42A4-4D47-921D-31BBD5A5BD08}"/>
              </a:ext>
            </a:extLst>
          </p:cNvPr>
          <p:cNvSpPr txBox="1">
            <a:spLocks noChangeArrowheads="1"/>
          </p:cNvSpPr>
          <p:nvPr/>
        </p:nvSpPr>
        <p:spPr bwMode="auto">
          <a:xfrm>
            <a:off x="923925" y="3258216"/>
            <a:ext cx="1905000" cy="34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pPr>
            <a:r>
              <a:rPr lang="en-GB" altLang="en-US" sz="1600" dirty="0">
                <a:solidFill>
                  <a:schemeClr val="accent2"/>
                </a:solidFill>
                <a:latin typeface="Arial Narrow" panose="020B0606020202030204" pitchFamily="34" charset="0"/>
                <a:ea typeface="MS PGothic" panose="020B0600070205080204" pitchFamily="34" charset="-128"/>
              </a:rPr>
              <a:t>Fall Arrest System</a:t>
            </a:r>
          </a:p>
        </p:txBody>
      </p:sp>
      <p:pic>
        <p:nvPicPr>
          <p:cNvPr id="10" name="Picture 9" descr="\\womfmvirtuk01\WOMHome01\B041522\My Documents\My Pictures\Height safety options\untitled2.jpg">
            <a:extLst>
              <a:ext uri="{FF2B5EF4-FFF2-40B4-BE49-F238E27FC236}">
                <a16:creationId xmlns:a16="http://schemas.microsoft.com/office/drawing/2014/main" id="{0DC89700-E2C3-4272-88F6-442D306CCDA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94424" y="1736725"/>
            <a:ext cx="1905000" cy="14478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1" name="Text Box 10">
            <a:extLst>
              <a:ext uri="{FF2B5EF4-FFF2-40B4-BE49-F238E27FC236}">
                <a16:creationId xmlns:a16="http://schemas.microsoft.com/office/drawing/2014/main" id="{4C0D7C1B-BD2A-4A28-9C7D-D8275C1E04CD}"/>
              </a:ext>
            </a:extLst>
          </p:cNvPr>
          <p:cNvSpPr txBox="1">
            <a:spLocks noChangeArrowheads="1"/>
          </p:cNvSpPr>
          <p:nvPr/>
        </p:nvSpPr>
        <p:spPr bwMode="auto">
          <a:xfrm>
            <a:off x="6245224" y="3258215"/>
            <a:ext cx="2286000" cy="34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pPr>
            <a:r>
              <a:rPr lang="en-GB" altLang="en-US" sz="1600" dirty="0">
                <a:solidFill>
                  <a:schemeClr val="accent2"/>
                </a:solidFill>
                <a:latin typeface="Arial Narrow" panose="020B0606020202030204" pitchFamily="34" charset="0"/>
                <a:ea typeface="MS PGothic" panose="020B0600070205080204" pitchFamily="34" charset="-128"/>
              </a:rPr>
              <a:t>Soft Landing Air Bags</a:t>
            </a:r>
          </a:p>
        </p:txBody>
      </p:sp>
      <p:graphicFrame>
        <p:nvGraphicFramePr>
          <p:cNvPr id="12" name="Object 2">
            <a:extLst>
              <a:ext uri="{FF2B5EF4-FFF2-40B4-BE49-F238E27FC236}">
                <a16:creationId xmlns:a16="http://schemas.microsoft.com/office/drawing/2014/main" id="{D9FBE563-6CF7-4C71-93BA-9F5906C3F697}"/>
              </a:ext>
            </a:extLst>
          </p:cNvPr>
          <p:cNvGraphicFramePr>
            <a:graphicFrameLocks noChangeAspect="1"/>
          </p:cNvGraphicFramePr>
          <p:nvPr>
            <p:extLst>
              <p:ext uri="{D42A27DB-BD31-4B8C-83A1-F6EECF244321}">
                <p14:modId xmlns:p14="http://schemas.microsoft.com/office/powerpoint/2010/main" val="3079636507"/>
              </p:ext>
            </p:extLst>
          </p:nvPr>
        </p:nvGraphicFramePr>
        <p:xfrm>
          <a:off x="3505200" y="1812925"/>
          <a:ext cx="1905000" cy="1371600"/>
        </p:xfrm>
        <a:graphic>
          <a:graphicData uri="http://schemas.openxmlformats.org/presentationml/2006/ole">
            <mc:AlternateContent xmlns:mc="http://schemas.openxmlformats.org/markup-compatibility/2006">
              <mc:Choice xmlns:v="urn:schemas-microsoft-com:vml" Requires="v">
                <p:oleObj spid="_x0000_s1034" name="Photo Editor Photo" r:id="rId6" imgW="5714286" imgH="4266667" progId="MSPhotoEd.3">
                  <p:embed/>
                </p:oleObj>
              </mc:Choice>
              <mc:Fallback>
                <p:oleObj name="Photo Editor Photo" r:id="rId6" imgW="5714286" imgH="4266667" progId="MSPhotoEd.3">
                  <p:embed/>
                  <p:pic>
                    <p:nvPicPr>
                      <p:cNvPr id="240650" name="Object 2">
                        <a:extLst>
                          <a:ext uri="{FF2B5EF4-FFF2-40B4-BE49-F238E27FC236}">
                            <a16:creationId xmlns:a16="http://schemas.microsoft.com/office/drawing/2014/main" id="{6E21608A-2A08-4AAD-AB03-BB4920989B3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05200" y="1812925"/>
                        <a:ext cx="19050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Text Box 13">
            <a:extLst>
              <a:ext uri="{FF2B5EF4-FFF2-40B4-BE49-F238E27FC236}">
                <a16:creationId xmlns:a16="http://schemas.microsoft.com/office/drawing/2014/main" id="{B9E99D16-CD82-4D63-A4D7-16C09A3B92CE}"/>
              </a:ext>
            </a:extLst>
          </p:cNvPr>
          <p:cNvSpPr txBox="1">
            <a:spLocks noChangeArrowheads="1"/>
          </p:cNvSpPr>
          <p:nvPr/>
        </p:nvSpPr>
        <p:spPr bwMode="auto">
          <a:xfrm>
            <a:off x="3505200" y="3258216"/>
            <a:ext cx="2057400" cy="34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pPr>
            <a:r>
              <a:rPr lang="en-GB" altLang="en-US" sz="1600" dirty="0">
                <a:solidFill>
                  <a:schemeClr val="accent2"/>
                </a:solidFill>
                <a:latin typeface="Arial Narrow" panose="020B0606020202030204" pitchFamily="34" charset="0"/>
                <a:ea typeface="MS PGothic" panose="020B0600070205080204" pitchFamily="34" charset="-128"/>
              </a:rPr>
              <a:t>“Soft Landing” Bags</a:t>
            </a:r>
          </a:p>
        </p:txBody>
      </p:sp>
    </p:spTree>
    <p:extLst>
      <p:ext uri="{BB962C8B-B14F-4D97-AF65-F5344CB8AC3E}">
        <p14:creationId xmlns:p14="http://schemas.microsoft.com/office/powerpoint/2010/main" val="3361936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par>
                                <p:cTn id="11" presetID="9"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dissolve">
                                      <p:cBhvr>
                                        <p:cTn id="13" dur="500"/>
                                        <p:tgtEl>
                                          <p:spTgt spid="12"/>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dissolve">
                                      <p:cBhvr>
                                        <p:cTn id="16" dur="500"/>
                                        <p:tgtEl>
                                          <p:spTgt spid="13"/>
                                        </p:tgtEl>
                                      </p:cBhvr>
                                    </p:animEffect>
                                  </p:childTnLst>
                                </p:cTn>
                              </p:par>
                              <p:par>
                                <p:cTn id="17" presetID="9"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dissolve">
                                      <p:cBhvr>
                                        <p:cTn id="19" dur="500"/>
                                        <p:tgtEl>
                                          <p:spTgt spid="10"/>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dissolv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3">
            <a:extLst>
              <a:ext uri="{FF2B5EF4-FFF2-40B4-BE49-F238E27FC236}">
                <a16:creationId xmlns:a16="http://schemas.microsoft.com/office/drawing/2014/main" id="{831244CF-C40D-4731-8652-72955E0B0BE7}"/>
              </a:ext>
            </a:extLst>
          </p:cNvPr>
          <p:cNvSpPr txBox="1">
            <a:spLocks noGrp="1" noChangeArrowheads="1"/>
          </p:cNvSpPr>
          <p:nvPr>
            <p:ph type="title"/>
          </p:nvPr>
        </p:nvSpPr>
        <p:spPr bwMode="auto">
          <a:xfrm>
            <a:off x="1768475" y="282575"/>
            <a:ext cx="6918325" cy="338554"/>
          </a:xfrm>
          <a:prstGeom prst="rect">
            <a:avLst/>
          </a:prstGeom>
          <a:noFill/>
          <a:ln w="9525">
            <a:noFill/>
            <a:miter lim="800000"/>
            <a:headEnd/>
            <a:tailEnd/>
          </a:ln>
          <a:effectLst/>
        </p:spPr>
        <p:txBody>
          <a:bodyPr wrap="square">
            <a:spAutoFit/>
          </a:bodyPr>
          <a:lstStyle/>
          <a:p>
            <a:pPr>
              <a:spcBef>
                <a:spcPct val="50000"/>
              </a:spcBef>
              <a:defRPr/>
            </a:pPr>
            <a:r>
              <a:rPr lang="en-GB" sz="2200" b="1" dirty="0">
                <a:solidFill>
                  <a:srgbClr val="CC0000"/>
                </a:solidFill>
                <a:latin typeface="Arial Narrow" panose="020B0606020202030204" pitchFamily="34" charset="0"/>
                <a:cs typeface="+mn-cs"/>
              </a:rPr>
              <a:t>Guiding Principles - Working at height</a:t>
            </a:r>
          </a:p>
        </p:txBody>
      </p:sp>
      <p:sp>
        <p:nvSpPr>
          <p:cNvPr id="7" name="Text Box 15">
            <a:extLst>
              <a:ext uri="{FF2B5EF4-FFF2-40B4-BE49-F238E27FC236}">
                <a16:creationId xmlns:a16="http://schemas.microsoft.com/office/drawing/2014/main" id="{C1500D8C-3C89-459D-B87A-B2F77A63ADDB}"/>
              </a:ext>
            </a:extLst>
          </p:cNvPr>
          <p:cNvSpPr txBox="1">
            <a:spLocks noChangeArrowheads="1"/>
          </p:cNvSpPr>
          <p:nvPr/>
        </p:nvSpPr>
        <p:spPr bwMode="auto">
          <a:xfrm>
            <a:off x="2266950" y="2546350"/>
            <a:ext cx="4114800" cy="586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spcBef>
                <a:spcPct val="50000"/>
              </a:spcBef>
            </a:pPr>
            <a:r>
              <a:rPr lang="en-GB" altLang="en-US" sz="1600" dirty="0">
                <a:latin typeface="Arial Narrow" panose="020B0606020202030204" pitchFamily="34" charset="0"/>
                <a:ea typeface="MS PGothic" panose="020B0600070205080204" pitchFamily="34" charset="-128"/>
              </a:rPr>
              <a:t>Hard Hats with Chin Straps have prevented many serious injuries in falls from trailers</a:t>
            </a:r>
          </a:p>
        </p:txBody>
      </p:sp>
      <p:pic>
        <p:nvPicPr>
          <p:cNvPr id="8" name="Picture 4" descr="mandatory-overalls-2">
            <a:extLst>
              <a:ext uri="{FF2B5EF4-FFF2-40B4-BE49-F238E27FC236}">
                <a16:creationId xmlns:a16="http://schemas.microsoft.com/office/drawing/2014/main" id="{64027C27-ED08-45C9-904E-2860151FB64C}"/>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3875" y="3454400"/>
            <a:ext cx="1077913"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mandatory-gloves-2">
            <a:extLst>
              <a:ext uri="{FF2B5EF4-FFF2-40B4-BE49-F238E27FC236}">
                <a16:creationId xmlns:a16="http://schemas.microsoft.com/office/drawing/2014/main" id="{2C050CDC-AA37-49E7-BF1A-F4D2096C1179}"/>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2113" y="3454400"/>
            <a:ext cx="1077912"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mandatory-helmet- chin strap 2">
            <a:extLst>
              <a:ext uri="{FF2B5EF4-FFF2-40B4-BE49-F238E27FC236}">
                <a16:creationId xmlns:a16="http://schemas.microsoft.com/office/drawing/2014/main" id="{E2759975-F830-4805-890E-886CB749C16F}"/>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4088" y="695325"/>
            <a:ext cx="1417637" cy="139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7" descr="mandatory-high-visability-clothing2">
            <a:extLst>
              <a:ext uri="{FF2B5EF4-FFF2-40B4-BE49-F238E27FC236}">
                <a16:creationId xmlns:a16="http://schemas.microsoft.com/office/drawing/2014/main" id="{1F1EE6E5-B500-4F12-A949-C01FD82BD7AA}"/>
              </a:ext>
            </a:extLst>
          </p:cNvPr>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90725" y="3454400"/>
            <a:ext cx="107315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descr="mandatory-boots-2">
            <a:extLst>
              <a:ext uri="{FF2B5EF4-FFF2-40B4-BE49-F238E27FC236}">
                <a16:creationId xmlns:a16="http://schemas.microsoft.com/office/drawing/2014/main" id="{65C4071A-0F82-41D6-9C8D-2B7943550F75}"/>
              </a:ext>
            </a:extLst>
          </p:cNvPr>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2813" y="3454400"/>
            <a:ext cx="1077912"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9" descr="mandatory-eye-2">
            <a:extLst>
              <a:ext uri="{FF2B5EF4-FFF2-40B4-BE49-F238E27FC236}">
                <a16:creationId xmlns:a16="http://schemas.microsoft.com/office/drawing/2014/main" id="{F8A07048-B8D2-4F6D-818B-1FF276F4F7A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56350" y="3455988"/>
            <a:ext cx="1076325"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0" descr="mandatory-ear-2">
            <a:extLst>
              <a:ext uri="{FF2B5EF4-FFF2-40B4-BE49-F238E27FC236}">
                <a16:creationId xmlns:a16="http://schemas.microsoft.com/office/drawing/2014/main" id="{7CB1856F-CFDE-41FD-9BF5-D153DC61C21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80025" y="3455988"/>
            <a:ext cx="1076325"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06774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3">
            <a:extLst>
              <a:ext uri="{FF2B5EF4-FFF2-40B4-BE49-F238E27FC236}">
                <a16:creationId xmlns:a16="http://schemas.microsoft.com/office/drawing/2014/main" id="{69C71143-0A32-470D-8976-F14D88E1C1A9}"/>
              </a:ext>
            </a:extLst>
          </p:cNvPr>
          <p:cNvSpPr txBox="1">
            <a:spLocks noGrp="1" noChangeArrowheads="1"/>
          </p:cNvSpPr>
          <p:nvPr>
            <p:ph type="title"/>
          </p:nvPr>
        </p:nvSpPr>
        <p:spPr bwMode="auto">
          <a:xfrm>
            <a:off x="1768475" y="282575"/>
            <a:ext cx="6918325" cy="338554"/>
          </a:xfrm>
          <a:prstGeom prst="rect">
            <a:avLst/>
          </a:prstGeom>
          <a:noFill/>
          <a:ln w="9525">
            <a:noFill/>
            <a:miter lim="800000"/>
            <a:headEnd/>
            <a:tailEnd/>
          </a:ln>
          <a:effectLst/>
        </p:spPr>
        <p:txBody>
          <a:bodyPr>
            <a:spAutoFit/>
          </a:bodyPr>
          <a:lstStyle/>
          <a:p>
            <a:pPr>
              <a:spcBef>
                <a:spcPct val="50000"/>
              </a:spcBef>
              <a:defRPr/>
            </a:pPr>
            <a:r>
              <a:rPr lang="en-GB" sz="2200" b="1" dirty="0">
                <a:solidFill>
                  <a:srgbClr val="CC0000"/>
                </a:solidFill>
                <a:latin typeface="Arial Narrow" panose="020B0606020202030204" pitchFamily="34" charset="0"/>
                <a:cs typeface="+mn-cs"/>
              </a:rPr>
              <a:t>Guiding Principles - Working at height</a:t>
            </a:r>
          </a:p>
        </p:txBody>
      </p:sp>
      <p:pic>
        <p:nvPicPr>
          <p:cNvPr id="2" name="Fall from trailer.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762000" y="285750"/>
            <a:ext cx="7620000" cy="4572000"/>
          </a:xfrm>
          <a:prstGeom prst="rect">
            <a:avLst/>
          </a:prstGeom>
        </p:spPr>
      </p:pic>
    </p:spTree>
    <p:extLst>
      <p:ext uri="{BB962C8B-B14F-4D97-AF65-F5344CB8AC3E}">
        <p14:creationId xmlns:p14="http://schemas.microsoft.com/office/powerpoint/2010/main" val="2990259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828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7" fill="hold" display="0">
                  <p:stCondLst>
                    <p:cond delay="indefinite"/>
                  </p:stCondLst>
                </p:cTn>
                <p:tgtEl>
                  <p:spTgt spid="2"/>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3">
            <a:extLst>
              <a:ext uri="{FF2B5EF4-FFF2-40B4-BE49-F238E27FC236}">
                <a16:creationId xmlns:a16="http://schemas.microsoft.com/office/drawing/2014/main" id="{69C71143-0A32-470D-8976-F14D88E1C1A9}"/>
              </a:ext>
            </a:extLst>
          </p:cNvPr>
          <p:cNvSpPr txBox="1">
            <a:spLocks noGrp="1" noChangeArrowheads="1"/>
          </p:cNvSpPr>
          <p:nvPr>
            <p:ph type="title"/>
          </p:nvPr>
        </p:nvSpPr>
        <p:spPr bwMode="auto">
          <a:xfrm>
            <a:off x="1768475" y="282575"/>
            <a:ext cx="6918325" cy="338554"/>
          </a:xfrm>
          <a:prstGeom prst="rect">
            <a:avLst/>
          </a:prstGeom>
          <a:noFill/>
          <a:ln w="9525">
            <a:noFill/>
            <a:miter lim="800000"/>
            <a:headEnd/>
            <a:tailEnd/>
          </a:ln>
          <a:effectLst/>
        </p:spPr>
        <p:txBody>
          <a:bodyPr>
            <a:spAutoFit/>
          </a:bodyPr>
          <a:lstStyle/>
          <a:p>
            <a:pPr>
              <a:spcBef>
                <a:spcPct val="50000"/>
              </a:spcBef>
              <a:defRPr/>
            </a:pPr>
            <a:r>
              <a:rPr lang="en-GB" sz="2200" b="1" dirty="0">
                <a:solidFill>
                  <a:srgbClr val="CC0000"/>
                </a:solidFill>
                <a:latin typeface="Arial Narrow" panose="020B0606020202030204" pitchFamily="34" charset="0"/>
                <a:cs typeface="+mn-cs"/>
              </a:rPr>
              <a:t>Guiding Principles - Working at height</a:t>
            </a:r>
          </a:p>
        </p:txBody>
      </p:sp>
      <p:sp>
        <p:nvSpPr>
          <p:cNvPr id="7" name="Rectangle 2">
            <a:extLst>
              <a:ext uri="{FF2B5EF4-FFF2-40B4-BE49-F238E27FC236}">
                <a16:creationId xmlns:a16="http://schemas.microsoft.com/office/drawing/2014/main" id="{571A23D0-C803-4EA8-94FE-928A926AA0B6}"/>
              </a:ext>
            </a:extLst>
          </p:cNvPr>
          <p:cNvSpPr txBox="1">
            <a:spLocks noChangeArrowheads="1"/>
          </p:cNvSpPr>
          <p:nvPr/>
        </p:nvSpPr>
        <p:spPr>
          <a:xfrm>
            <a:off x="1768474" y="621129"/>
            <a:ext cx="6918326" cy="3842921"/>
          </a:xfrm>
          <a:prstGeom prst="rect">
            <a:avLst/>
          </a:prstGeom>
        </p:spPr>
        <p:txBody>
          <a:bodyPr vert="horz" lIns="0" tIns="0" rIns="0" bIns="0" rtlCol="0">
            <a:normAutofit lnSpcReduction="10000"/>
          </a:bodyPr>
          <a:lstStyle>
            <a:lvl1pPr marL="342900" indent="-342900" algn="l" defTabSz="457200" rtl="0" eaLnBrk="1" latinLnBrk="0" hangingPunct="1">
              <a:spcBef>
                <a:spcPct val="20000"/>
              </a:spcBef>
              <a:buFont typeface="Arial"/>
              <a:buChar char="•"/>
              <a:defRPr sz="2000" kern="1200" baseline="0">
                <a:solidFill>
                  <a:schemeClr val="bg1">
                    <a:lumMod val="50000"/>
                  </a:schemeClr>
                </a:solidFill>
                <a:latin typeface="Arial Narrow" charset="0"/>
                <a:ea typeface="Arial Narrow" charset="0"/>
                <a:cs typeface="Arial Narrow" charset="0"/>
              </a:defRPr>
            </a:lvl1pPr>
            <a:lvl2pPr marL="742950" indent="-285750" algn="l" defTabSz="457200" rtl="0" eaLnBrk="1" latinLnBrk="0" hangingPunct="1">
              <a:spcBef>
                <a:spcPct val="20000"/>
              </a:spcBef>
              <a:buFont typeface="Arial"/>
              <a:buChar char="–"/>
              <a:defRPr sz="1800" kern="1200">
                <a:solidFill>
                  <a:schemeClr val="bg1">
                    <a:lumMod val="50000"/>
                  </a:schemeClr>
                </a:solidFill>
                <a:latin typeface="Arial Narrow" charset="0"/>
                <a:ea typeface="Arial Narrow" charset="0"/>
                <a:cs typeface="Arial Narrow" charset="0"/>
              </a:defRPr>
            </a:lvl2pPr>
            <a:lvl3pPr marL="1143000" indent="-228600" algn="l" defTabSz="457200" rtl="0" eaLnBrk="1" latinLnBrk="0" hangingPunct="1">
              <a:spcBef>
                <a:spcPct val="20000"/>
              </a:spcBef>
              <a:buFont typeface="Arial"/>
              <a:buChar char="•"/>
              <a:defRPr sz="1600" kern="1200">
                <a:solidFill>
                  <a:schemeClr val="bg1">
                    <a:lumMod val="50000"/>
                  </a:schemeClr>
                </a:solidFill>
                <a:latin typeface="Arial Narrow" charset="0"/>
                <a:ea typeface="Arial Narrow" charset="0"/>
                <a:cs typeface="Arial Narrow" charset="0"/>
              </a:defRPr>
            </a:lvl3pPr>
            <a:lvl4pPr marL="1600200" indent="-228600" algn="l" defTabSz="457200" rtl="0" eaLnBrk="1" latinLnBrk="0" hangingPunct="1">
              <a:spcBef>
                <a:spcPct val="20000"/>
              </a:spcBef>
              <a:buFont typeface="Arial"/>
              <a:buChar char="–"/>
              <a:defRPr sz="1400" kern="1200">
                <a:solidFill>
                  <a:schemeClr val="bg1">
                    <a:lumMod val="50000"/>
                  </a:schemeClr>
                </a:solidFill>
                <a:latin typeface="Arial Narrow" charset="0"/>
                <a:ea typeface="Arial Narrow" charset="0"/>
                <a:cs typeface="Arial Narrow" charset="0"/>
              </a:defRPr>
            </a:lvl4pPr>
            <a:lvl5pPr marL="2057400" indent="-228600" algn="l" defTabSz="457200" rtl="0" eaLnBrk="1" latinLnBrk="0" hangingPunct="1">
              <a:spcBef>
                <a:spcPct val="20000"/>
              </a:spcBef>
              <a:buFont typeface="Arial"/>
              <a:buChar char="»"/>
              <a:defRPr sz="1400" kern="1200">
                <a:solidFill>
                  <a:schemeClr val="bg1">
                    <a:lumMod val="50000"/>
                  </a:schemeClr>
                </a:solidFill>
                <a:latin typeface="Arial Narrow" charset="0"/>
                <a:ea typeface="Arial Narrow" charset="0"/>
                <a:cs typeface="Arial Narrow" charset="0"/>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381000" indent="-381000">
              <a:lnSpc>
                <a:spcPct val="90000"/>
              </a:lnSpc>
              <a:buFontTx/>
              <a:buAutoNum type="arabicPeriod"/>
            </a:pPr>
            <a:r>
              <a:rPr lang="en-GB" altLang="en-US" sz="1800" dirty="0">
                <a:solidFill>
                  <a:schemeClr val="tx1"/>
                </a:solidFill>
              </a:rPr>
              <a:t>Plan</a:t>
            </a:r>
          </a:p>
          <a:p>
            <a:pPr marL="381000" indent="-381000">
              <a:lnSpc>
                <a:spcPct val="90000"/>
              </a:lnSpc>
              <a:buFontTx/>
              <a:buAutoNum type="arabicPeriod"/>
            </a:pPr>
            <a:r>
              <a:rPr lang="en-GB" altLang="en-US" sz="1800" dirty="0">
                <a:solidFill>
                  <a:schemeClr val="tx1"/>
                </a:solidFill>
              </a:rPr>
              <a:t>Assess the risk</a:t>
            </a:r>
          </a:p>
          <a:p>
            <a:pPr marL="381000" indent="-381000">
              <a:lnSpc>
                <a:spcPct val="90000"/>
              </a:lnSpc>
              <a:buFontTx/>
              <a:buAutoNum type="arabicPeriod"/>
            </a:pPr>
            <a:r>
              <a:rPr lang="en-GB" altLang="en-US" sz="1800" dirty="0">
                <a:solidFill>
                  <a:schemeClr val="tx1"/>
                </a:solidFill>
              </a:rPr>
              <a:t>Decide on precautions</a:t>
            </a:r>
          </a:p>
          <a:p>
            <a:pPr marL="800100" lvl="1" indent="-342900">
              <a:lnSpc>
                <a:spcPct val="90000"/>
              </a:lnSpc>
              <a:buFontTx/>
              <a:buAutoNum type="arabicPeriod"/>
            </a:pPr>
            <a:r>
              <a:rPr lang="en-GB" altLang="en-US" sz="1600" dirty="0">
                <a:solidFill>
                  <a:schemeClr val="tx1"/>
                </a:solidFill>
              </a:rPr>
              <a:t>Eliminate</a:t>
            </a:r>
          </a:p>
          <a:p>
            <a:pPr marL="1257300" lvl="2" indent="-342900">
              <a:lnSpc>
                <a:spcPct val="90000"/>
              </a:lnSpc>
              <a:buFontTx/>
              <a:buAutoNum type="arabicPeriod"/>
            </a:pPr>
            <a:r>
              <a:rPr lang="en-GB" altLang="en-US" dirty="0">
                <a:solidFill>
                  <a:schemeClr val="tx1"/>
                </a:solidFill>
              </a:rPr>
              <a:t>Avoid working at height (work from the ground)</a:t>
            </a:r>
          </a:p>
          <a:p>
            <a:pPr marL="1257300" lvl="2" indent="-342900">
              <a:lnSpc>
                <a:spcPct val="90000"/>
              </a:lnSpc>
              <a:buFontTx/>
              <a:buAutoNum type="arabicPeriod"/>
            </a:pPr>
            <a:r>
              <a:rPr lang="en-GB" altLang="en-US" dirty="0">
                <a:solidFill>
                  <a:schemeClr val="tx1"/>
                </a:solidFill>
              </a:rPr>
              <a:t>Don’t work on open edges</a:t>
            </a:r>
          </a:p>
          <a:p>
            <a:pPr marL="800100" lvl="1" indent="-342900">
              <a:lnSpc>
                <a:spcPct val="90000"/>
              </a:lnSpc>
              <a:buFontTx/>
              <a:buAutoNum type="arabicPeriod"/>
            </a:pPr>
            <a:r>
              <a:rPr lang="en-GB" altLang="en-US" sz="1600" dirty="0">
                <a:solidFill>
                  <a:schemeClr val="tx1"/>
                </a:solidFill>
              </a:rPr>
              <a:t>Reduce</a:t>
            </a:r>
          </a:p>
          <a:p>
            <a:pPr marL="1257300" lvl="2" indent="-342900">
              <a:lnSpc>
                <a:spcPct val="90000"/>
              </a:lnSpc>
              <a:buFontTx/>
              <a:buAutoNum type="arabicPeriod"/>
            </a:pPr>
            <a:r>
              <a:rPr lang="en-GB" altLang="en-US" dirty="0">
                <a:solidFill>
                  <a:schemeClr val="tx1"/>
                </a:solidFill>
              </a:rPr>
              <a:t>Use steps, platforms, fall prevention and protection systems</a:t>
            </a:r>
          </a:p>
          <a:p>
            <a:pPr marL="800100" lvl="1" indent="-342900">
              <a:lnSpc>
                <a:spcPct val="90000"/>
              </a:lnSpc>
              <a:buFontTx/>
              <a:buAutoNum type="arabicPeriod"/>
            </a:pPr>
            <a:r>
              <a:rPr lang="en-GB" altLang="en-US" sz="1600" dirty="0">
                <a:solidFill>
                  <a:schemeClr val="tx1"/>
                </a:solidFill>
              </a:rPr>
              <a:t>Control</a:t>
            </a:r>
          </a:p>
          <a:p>
            <a:pPr marL="1257300" lvl="2" indent="-342900">
              <a:lnSpc>
                <a:spcPct val="90000"/>
              </a:lnSpc>
              <a:buFontTx/>
              <a:buAutoNum type="arabicPeriod"/>
            </a:pPr>
            <a:r>
              <a:rPr lang="en-GB" altLang="en-US" dirty="0">
                <a:solidFill>
                  <a:schemeClr val="tx1"/>
                </a:solidFill>
              </a:rPr>
              <a:t>Use 3 points of contact</a:t>
            </a:r>
          </a:p>
          <a:p>
            <a:pPr marL="1257300" lvl="2" indent="-342900">
              <a:lnSpc>
                <a:spcPct val="90000"/>
              </a:lnSpc>
              <a:buFontTx/>
              <a:buAutoNum type="arabicPeriod"/>
            </a:pPr>
            <a:r>
              <a:rPr lang="en-GB" altLang="en-US" dirty="0">
                <a:solidFill>
                  <a:schemeClr val="tx1"/>
                </a:solidFill>
              </a:rPr>
              <a:t>Never step backwards</a:t>
            </a:r>
          </a:p>
          <a:p>
            <a:pPr marL="1257300" lvl="2" indent="-342900">
              <a:lnSpc>
                <a:spcPct val="90000"/>
              </a:lnSpc>
              <a:buFontTx/>
              <a:buAutoNum type="arabicPeriod"/>
            </a:pPr>
            <a:r>
              <a:rPr lang="en-GB" altLang="en-US" dirty="0">
                <a:solidFill>
                  <a:schemeClr val="tx1"/>
                </a:solidFill>
              </a:rPr>
              <a:t>Keep your head above your shoulders</a:t>
            </a:r>
          </a:p>
          <a:p>
            <a:pPr marL="1257300" lvl="2" indent="-342900">
              <a:lnSpc>
                <a:spcPct val="90000"/>
              </a:lnSpc>
              <a:buFontTx/>
              <a:buAutoNum type="arabicPeriod"/>
            </a:pPr>
            <a:r>
              <a:rPr lang="en-GB" altLang="en-US" dirty="0">
                <a:solidFill>
                  <a:schemeClr val="tx1"/>
                </a:solidFill>
              </a:rPr>
              <a:t>Never jump</a:t>
            </a:r>
          </a:p>
          <a:p>
            <a:pPr marL="800100" lvl="1" indent="-342900">
              <a:lnSpc>
                <a:spcPct val="90000"/>
              </a:lnSpc>
              <a:buFontTx/>
              <a:buAutoNum type="arabicPeriod"/>
            </a:pPr>
            <a:r>
              <a:rPr lang="en-GB" altLang="en-US" sz="1600" dirty="0">
                <a:solidFill>
                  <a:schemeClr val="tx1"/>
                </a:solidFill>
              </a:rPr>
              <a:t>Protect</a:t>
            </a:r>
          </a:p>
          <a:p>
            <a:pPr marL="1257300" lvl="2" indent="-342900">
              <a:lnSpc>
                <a:spcPct val="90000"/>
              </a:lnSpc>
              <a:buFontTx/>
              <a:buAutoNum type="arabicPeriod"/>
            </a:pPr>
            <a:r>
              <a:rPr lang="en-GB" altLang="en-US" dirty="0">
                <a:solidFill>
                  <a:schemeClr val="tx1"/>
                </a:solidFill>
              </a:rPr>
              <a:t>Wear Personal Protection Equipment</a:t>
            </a:r>
          </a:p>
          <a:p>
            <a:pPr marL="381000" indent="-381000">
              <a:lnSpc>
                <a:spcPct val="90000"/>
              </a:lnSpc>
            </a:pPr>
            <a:endParaRPr lang="en-GB" altLang="en-US" sz="1800" dirty="0"/>
          </a:p>
          <a:p>
            <a:pPr marL="381000" indent="-381000">
              <a:lnSpc>
                <a:spcPct val="90000"/>
              </a:lnSpc>
            </a:pPr>
            <a:endParaRPr lang="en-GB" altLang="en-US" sz="1800" dirty="0"/>
          </a:p>
          <a:p>
            <a:pPr marL="381000" indent="-381000">
              <a:lnSpc>
                <a:spcPct val="90000"/>
              </a:lnSpc>
            </a:pPr>
            <a:endParaRPr lang="en-GB" altLang="en-US" sz="1800" dirty="0"/>
          </a:p>
        </p:txBody>
      </p:sp>
    </p:spTree>
    <p:extLst>
      <p:ext uri="{BB962C8B-B14F-4D97-AF65-F5344CB8AC3E}">
        <p14:creationId xmlns:p14="http://schemas.microsoft.com/office/powerpoint/2010/main" val="4119770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dissolve">
                                      <p:cBhvr>
                                        <p:cTn id="11" dur="500"/>
                                        <p:tgtEl>
                                          <p:spTgt spid="7">
                                            <p:txEl>
                                              <p:pRg st="1" end="1"/>
                                            </p:txEl>
                                          </p:spTgt>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dissolve">
                                      <p:cBhvr>
                                        <p:cTn id="15" dur="500"/>
                                        <p:tgtEl>
                                          <p:spTgt spid="7">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7">
                                            <p:txEl>
                                              <p:pRg st="3" end="3"/>
                                            </p:txEl>
                                          </p:spTgt>
                                        </p:tgtEl>
                                        <p:attrNameLst>
                                          <p:attrName>style.visibility</p:attrName>
                                        </p:attrNameLst>
                                      </p:cBhvr>
                                      <p:to>
                                        <p:strVal val="visible"/>
                                      </p:to>
                                    </p:set>
                                    <p:animEffect transition="in" filter="dissolve">
                                      <p:cBhvr>
                                        <p:cTn id="20" dur="500"/>
                                        <p:tgtEl>
                                          <p:spTgt spid="7">
                                            <p:txEl>
                                              <p:pRg st="3" end="3"/>
                                            </p:txEl>
                                          </p:spTgt>
                                        </p:tgtEl>
                                      </p:cBhvr>
                                    </p:animEffect>
                                  </p:childTnLst>
                                </p:cTn>
                              </p:par>
                            </p:childTnLst>
                          </p:cTn>
                        </p:par>
                        <p:par>
                          <p:cTn id="21" fill="hold">
                            <p:stCondLst>
                              <p:cond delay="500"/>
                            </p:stCondLst>
                            <p:childTnLst>
                              <p:par>
                                <p:cTn id="22" presetID="9" presetClass="entr" presetSubtype="0" fill="hold" nodeType="afterEffect">
                                  <p:stCondLst>
                                    <p:cond delay="0"/>
                                  </p:stCondLst>
                                  <p:childTnLst>
                                    <p:set>
                                      <p:cBhvr>
                                        <p:cTn id="23" dur="1" fill="hold">
                                          <p:stCondLst>
                                            <p:cond delay="0"/>
                                          </p:stCondLst>
                                        </p:cTn>
                                        <p:tgtEl>
                                          <p:spTgt spid="7">
                                            <p:txEl>
                                              <p:pRg st="4" end="4"/>
                                            </p:txEl>
                                          </p:spTgt>
                                        </p:tgtEl>
                                        <p:attrNameLst>
                                          <p:attrName>style.visibility</p:attrName>
                                        </p:attrNameLst>
                                      </p:cBhvr>
                                      <p:to>
                                        <p:strVal val="visible"/>
                                      </p:to>
                                    </p:set>
                                    <p:animEffect transition="in" filter="dissolve">
                                      <p:cBhvr>
                                        <p:cTn id="24" dur="500"/>
                                        <p:tgtEl>
                                          <p:spTgt spid="7">
                                            <p:txEl>
                                              <p:pRg st="4" end="4"/>
                                            </p:txEl>
                                          </p:spTgt>
                                        </p:tgtEl>
                                      </p:cBhvr>
                                    </p:animEffect>
                                  </p:childTnLst>
                                </p:cTn>
                              </p:par>
                            </p:childTnLst>
                          </p:cTn>
                        </p:par>
                        <p:par>
                          <p:cTn id="25" fill="hold">
                            <p:stCondLst>
                              <p:cond delay="1000"/>
                            </p:stCondLst>
                            <p:childTnLst>
                              <p:par>
                                <p:cTn id="26" presetID="9" presetClass="entr" presetSubtype="0" fill="hold" nodeType="afterEffect">
                                  <p:stCondLst>
                                    <p:cond delay="0"/>
                                  </p:stCondLst>
                                  <p:childTnLst>
                                    <p:set>
                                      <p:cBhvr>
                                        <p:cTn id="27" dur="1" fill="hold">
                                          <p:stCondLst>
                                            <p:cond delay="0"/>
                                          </p:stCondLst>
                                        </p:cTn>
                                        <p:tgtEl>
                                          <p:spTgt spid="7">
                                            <p:txEl>
                                              <p:pRg st="5" end="5"/>
                                            </p:txEl>
                                          </p:spTgt>
                                        </p:tgtEl>
                                        <p:attrNameLst>
                                          <p:attrName>style.visibility</p:attrName>
                                        </p:attrNameLst>
                                      </p:cBhvr>
                                      <p:to>
                                        <p:strVal val="visible"/>
                                      </p:to>
                                    </p:set>
                                    <p:animEffect transition="in" filter="dissolve">
                                      <p:cBhvr>
                                        <p:cTn id="28" dur="500"/>
                                        <p:tgtEl>
                                          <p:spTgt spid="7">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7">
                                            <p:txEl>
                                              <p:pRg st="6" end="6"/>
                                            </p:txEl>
                                          </p:spTgt>
                                        </p:tgtEl>
                                        <p:attrNameLst>
                                          <p:attrName>style.visibility</p:attrName>
                                        </p:attrNameLst>
                                      </p:cBhvr>
                                      <p:to>
                                        <p:strVal val="visible"/>
                                      </p:to>
                                    </p:set>
                                    <p:animEffect transition="in" filter="dissolve">
                                      <p:cBhvr>
                                        <p:cTn id="33" dur="500"/>
                                        <p:tgtEl>
                                          <p:spTgt spid="7">
                                            <p:txEl>
                                              <p:pRg st="6" end="6"/>
                                            </p:txEl>
                                          </p:spTgt>
                                        </p:tgtEl>
                                      </p:cBhvr>
                                    </p:animEffect>
                                  </p:childTnLst>
                                </p:cTn>
                              </p:par>
                            </p:childTnLst>
                          </p:cTn>
                        </p:par>
                        <p:par>
                          <p:cTn id="34" fill="hold">
                            <p:stCondLst>
                              <p:cond delay="500"/>
                            </p:stCondLst>
                            <p:childTnLst>
                              <p:par>
                                <p:cTn id="35" presetID="9" presetClass="entr" presetSubtype="0" fill="hold" nodeType="afterEffect">
                                  <p:stCondLst>
                                    <p:cond delay="0"/>
                                  </p:stCondLst>
                                  <p:childTnLst>
                                    <p:set>
                                      <p:cBhvr>
                                        <p:cTn id="36" dur="1" fill="hold">
                                          <p:stCondLst>
                                            <p:cond delay="0"/>
                                          </p:stCondLst>
                                        </p:cTn>
                                        <p:tgtEl>
                                          <p:spTgt spid="7">
                                            <p:txEl>
                                              <p:pRg st="7" end="7"/>
                                            </p:txEl>
                                          </p:spTgt>
                                        </p:tgtEl>
                                        <p:attrNameLst>
                                          <p:attrName>style.visibility</p:attrName>
                                        </p:attrNameLst>
                                      </p:cBhvr>
                                      <p:to>
                                        <p:strVal val="visible"/>
                                      </p:to>
                                    </p:set>
                                    <p:animEffect transition="in" filter="dissolve">
                                      <p:cBhvr>
                                        <p:cTn id="37" dur="500"/>
                                        <p:tgtEl>
                                          <p:spTgt spid="7">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7">
                                            <p:txEl>
                                              <p:pRg st="8" end="8"/>
                                            </p:txEl>
                                          </p:spTgt>
                                        </p:tgtEl>
                                        <p:attrNameLst>
                                          <p:attrName>style.visibility</p:attrName>
                                        </p:attrNameLst>
                                      </p:cBhvr>
                                      <p:to>
                                        <p:strVal val="visible"/>
                                      </p:to>
                                    </p:set>
                                    <p:animEffect transition="in" filter="dissolve">
                                      <p:cBhvr>
                                        <p:cTn id="42" dur="500"/>
                                        <p:tgtEl>
                                          <p:spTgt spid="7">
                                            <p:txEl>
                                              <p:pRg st="8" end="8"/>
                                            </p:txEl>
                                          </p:spTgt>
                                        </p:tgtEl>
                                      </p:cBhvr>
                                    </p:animEffect>
                                  </p:childTnLst>
                                </p:cTn>
                              </p:par>
                            </p:childTnLst>
                          </p:cTn>
                        </p:par>
                        <p:par>
                          <p:cTn id="43" fill="hold">
                            <p:stCondLst>
                              <p:cond delay="500"/>
                            </p:stCondLst>
                            <p:childTnLst>
                              <p:par>
                                <p:cTn id="44" presetID="9" presetClass="entr" presetSubtype="0" fill="hold" nodeType="afterEffect">
                                  <p:stCondLst>
                                    <p:cond delay="0"/>
                                  </p:stCondLst>
                                  <p:childTnLst>
                                    <p:set>
                                      <p:cBhvr>
                                        <p:cTn id="45" dur="1" fill="hold">
                                          <p:stCondLst>
                                            <p:cond delay="0"/>
                                          </p:stCondLst>
                                        </p:cTn>
                                        <p:tgtEl>
                                          <p:spTgt spid="7">
                                            <p:txEl>
                                              <p:pRg st="9" end="9"/>
                                            </p:txEl>
                                          </p:spTgt>
                                        </p:tgtEl>
                                        <p:attrNameLst>
                                          <p:attrName>style.visibility</p:attrName>
                                        </p:attrNameLst>
                                      </p:cBhvr>
                                      <p:to>
                                        <p:strVal val="visible"/>
                                      </p:to>
                                    </p:set>
                                    <p:animEffect transition="in" filter="dissolve">
                                      <p:cBhvr>
                                        <p:cTn id="46" dur="500"/>
                                        <p:tgtEl>
                                          <p:spTgt spid="7">
                                            <p:txEl>
                                              <p:pRg st="9" end="9"/>
                                            </p:txEl>
                                          </p:spTgt>
                                        </p:tgtEl>
                                      </p:cBhvr>
                                    </p:animEffect>
                                  </p:childTnLst>
                                </p:cTn>
                              </p:par>
                            </p:childTnLst>
                          </p:cTn>
                        </p:par>
                        <p:par>
                          <p:cTn id="47" fill="hold">
                            <p:stCondLst>
                              <p:cond delay="1000"/>
                            </p:stCondLst>
                            <p:childTnLst>
                              <p:par>
                                <p:cTn id="48" presetID="9" presetClass="entr" presetSubtype="0" fill="hold" nodeType="afterEffect">
                                  <p:stCondLst>
                                    <p:cond delay="0"/>
                                  </p:stCondLst>
                                  <p:childTnLst>
                                    <p:set>
                                      <p:cBhvr>
                                        <p:cTn id="49" dur="1" fill="hold">
                                          <p:stCondLst>
                                            <p:cond delay="0"/>
                                          </p:stCondLst>
                                        </p:cTn>
                                        <p:tgtEl>
                                          <p:spTgt spid="7">
                                            <p:txEl>
                                              <p:pRg st="10" end="10"/>
                                            </p:txEl>
                                          </p:spTgt>
                                        </p:tgtEl>
                                        <p:attrNameLst>
                                          <p:attrName>style.visibility</p:attrName>
                                        </p:attrNameLst>
                                      </p:cBhvr>
                                      <p:to>
                                        <p:strVal val="visible"/>
                                      </p:to>
                                    </p:set>
                                    <p:animEffect transition="in" filter="dissolve">
                                      <p:cBhvr>
                                        <p:cTn id="50" dur="500"/>
                                        <p:tgtEl>
                                          <p:spTgt spid="7">
                                            <p:txEl>
                                              <p:pRg st="10" end="10"/>
                                            </p:txEl>
                                          </p:spTgt>
                                        </p:tgtEl>
                                      </p:cBhvr>
                                    </p:animEffect>
                                  </p:childTnLst>
                                </p:cTn>
                              </p:par>
                            </p:childTnLst>
                          </p:cTn>
                        </p:par>
                        <p:par>
                          <p:cTn id="51" fill="hold">
                            <p:stCondLst>
                              <p:cond delay="1500"/>
                            </p:stCondLst>
                            <p:childTnLst>
                              <p:par>
                                <p:cTn id="52" presetID="9" presetClass="entr" presetSubtype="0" fill="hold" nodeType="afterEffect">
                                  <p:stCondLst>
                                    <p:cond delay="0"/>
                                  </p:stCondLst>
                                  <p:childTnLst>
                                    <p:set>
                                      <p:cBhvr>
                                        <p:cTn id="53" dur="1" fill="hold">
                                          <p:stCondLst>
                                            <p:cond delay="0"/>
                                          </p:stCondLst>
                                        </p:cTn>
                                        <p:tgtEl>
                                          <p:spTgt spid="7">
                                            <p:txEl>
                                              <p:pRg st="11" end="11"/>
                                            </p:txEl>
                                          </p:spTgt>
                                        </p:tgtEl>
                                        <p:attrNameLst>
                                          <p:attrName>style.visibility</p:attrName>
                                        </p:attrNameLst>
                                      </p:cBhvr>
                                      <p:to>
                                        <p:strVal val="visible"/>
                                      </p:to>
                                    </p:set>
                                    <p:animEffect transition="in" filter="dissolve">
                                      <p:cBhvr>
                                        <p:cTn id="54" dur="500"/>
                                        <p:tgtEl>
                                          <p:spTgt spid="7">
                                            <p:txEl>
                                              <p:pRg st="11" end="11"/>
                                            </p:txEl>
                                          </p:spTgt>
                                        </p:tgtEl>
                                      </p:cBhvr>
                                    </p:animEffect>
                                  </p:childTnLst>
                                </p:cTn>
                              </p:par>
                            </p:childTnLst>
                          </p:cTn>
                        </p:par>
                        <p:par>
                          <p:cTn id="55" fill="hold">
                            <p:stCondLst>
                              <p:cond delay="2000"/>
                            </p:stCondLst>
                            <p:childTnLst>
                              <p:par>
                                <p:cTn id="56" presetID="9" presetClass="entr" presetSubtype="0" fill="hold" nodeType="afterEffect">
                                  <p:stCondLst>
                                    <p:cond delay="0"/>
                                  </p:stCondLst>
                                  <p:childTnLst>
                                    <p:set>
                                      <p:cBhvr>
                                        <p:cTn id="57" dur="1" fill="hold">
                                          <p:stCondLst>
                                            <p:cond delay="0"/>
                                          </p:stCondLst>
                                        </p:cTn>
                                        <p:tgtEl>
                                          <p:spTgt spid="7">
                                            <p:txEl>
                                              <p:pRg st="12" end="12"/>
                                            </p:txEl>
                                          </p:spTgt>
                                        </p:tgtEl>
                                        <p:attrNameLst>
                                          <p:attrName>style.visibility</p:attrName>
                                        </p:attrNameLst>
                                      </p:cBhvr>
                                      <p:to>
                                        <p:strVal val="visible"/>
                                      </p:to>
                                    </p:set>
                                    <p:animEffect transition="in" filter="dissolve">
                                      <p:cBhvr>
                                        <p:cTn id="58" dur="500"/>
                                        <p:tgtEl>
                                          <p:spTgt spid="7">
                                            <p:txEl>
                                              <p:pRg st="12" end="1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9" presetClass="entr" presetSubtype="0" fill="hold" nodeType="clickEffect">
                                  <p:stCondLst>
                                    <p:cond delay="0"/>
                                  </p:stCondLst>
                                  <p:childTnLst>
                                    <p:set>
                                      <p:cBhvr>
                                        <p:cTn id="62" dur="1" fill="hold">
                                          <p:stCondLst>
                                            <p:cond delay="0"/>
                                          </p:stCondLst>
                                        </p:cTn>
                                        <p:tgtEl>
                                          <p:spTgt spid="7">
                                            <p:txEl>
                                              <p:pRg st="13" end="13"/>
                                            </p:txEl>
                                          </p:spTgt>
                                        </p:tgtEl>
                                        <p:attrNameLst>
                                          <p:attrName>style.visibility</p:attrName>
                                        </p:attrNameLst>
                                      </p:cBhvr>
                                      <p:to>
                                        <p:strVal val="visible"/>
                                      </p:to>
                                    </p:set>
                                    <p:animEffect transition="in" filter="dissolve">
                                      <p:cBhvr>
                                        <p:cTn id="63" dur="500"/>
                                        <p:tgtEl>
                                          <p:spTgt spid="7">
                                            <p:txEl>
                                              <p:pRg st="13" end="13"/>
                                            </p:txEl>
                                          </p:spTgt>
                                        </p:tgtEl>
                                      </p:cBhvr>
                                    </p:animEffect>
                                  </p:childTnLst>
                                </p:cTn>
                              </p:par>
                            </p:childTnLst>
                          </p:cTn>
                        </p:par>
                        <p:par>
                          <p:cTn id="64" fill="hold">
                            <p:stCondLst>
                              <p:cond delay="500"/>
                            </p:stCondLst>
                            <p:childTnLst>
                              <p:par>
                                <p:cTn id="65" presetID="9" presetClass="entr" presetSubtype="0" fill="hold" nodeType="afterEffect">
                                  <p:stCondLst>
                                    <p:cond delay="0"/>
                                  </p:stCondLst>
                                  <p:childTnLst>
                                    <p:set>
                                      <p:cBhvr>
                                        <p:cTn id="66" dur="1" fill="hold">
                                          <p:stCondLst>
                                            <p:cond delay="0"/>
                                          </p:stCondLst>
                                        </p:cTn>
                                        <p:tgtEl>
                                          <p:spTgt spid="7">
                                            <p:txEl>
                                              <p:pRg st="14" end="14"/>
                                            </p:txEl>
                                          </p:spTgt>
                                        </p:tgtEl>
                                        <p:attrNameLst>
                                          <p:attrName>style.visibility</p:attrName>
                                        </p:attrNameLst>
                                      </p:cBhvr>
                                      <p:to>
                                        <p:strVal val="visible"/>
                                      </p:to>
                                    </p:set>
                                    <p:animEffect transition="in" filter="dissolve">
                                      <p:cBhvr>
                                        <p:cTn id="67" dur="500"/>
                                        <p:tgtEl>
                                          <p:spTgt spid="7">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4A622F-BAEA-4FFB-BC4D-33849D2EBDCA}"/>
              </a:ext>
            </a:extLst>
          </p:cNvPr>
          <p:cNvSpPr>
            <a:spLocks noGrp="1"/>
          </p:cNvSpPr>
          <p:nvPr>
            <p:ph type="title"/>
          </p:nvPr>
        </p:nvSpPr>
        <p:spPr/>
        <p:txBody>
          <a:bodyPr>
            <a:normAutofit/>
          </a:bodyPr>
          <a:lstStyle/>
          <a:p>
            <a:r>
              <a:rPr lang="en-GB" sz="2200" dirty="0"/>
              <a:t>Quiz </a:t>
            </a:r>
          </a:p>
        </p:txBody>
      </p:sp>
      <p:sp>
        <p:nvSpPr>
          <p:cNvPr id="6" name="Rectangle 39">
            <a:extLst>
              <a:ext uri="{FF2B5EF4-FFF2-40B4-BE49-F238E27FC236}">
                <a16:creationId xmlns:a16="http://schemas.microsoft.com/office/drawing/2014/main" id="{C3A14AB7-E185-4A0B-8E87-7F9BD4B72E39}"/>
              </a:ext>
            </a:extLst>
          </p:cNvPr>
          <p:cNvSpPr>
            <a:spLocks noChangeArrowheads="1"/>
          </p:cNvSpPr>
          <p:nvPr/>
        </p:nvSpPr>
        <p:spPr bwMode="auto">
          <a:xfrm>
            <a:off x="1711325" y="907933"/>
            <a:ext cx="7305675" cy="409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20000"/>
              </a:spcBef>
              <a:buFontTx/>
              <a:buChar char="•"/>
            </a:pPr>
            <a:r>
              <a:rPr lang="en-GB" altLang="en-US" sz="2000" dirty="0">
                <a:latin typeface="Arial Narrow" panose="020B0606020202030204" pitchFamily="34" charset="0"/>
              </a:rPr>
              <a:t>What precautions should you take when working at height?</a:t>
            </a:r>
          </a:p>
          <a:p>
            <a:pPr eaLnBrk="1" hangingPunct="1">
              <a:spcBef>
                <a:spcPct val="20000"/>
              </a:spcBef>
              <a:buFontTx/>
              <a:buChar char="•"/>
            </a:pPr>
            <a:endParaRPr lang="en-GB" altLang="en-US" sz="2000" dirty="0"/>
          </a:p>
        </p:txBody>
      </p:sp>
      <p:sp>
        <p:nvSpPr>
          <p:cNvPr id="7" name="Rectangle 40">
            <a:extLst>
              <a:ext uri="{FF2B5EF4-FFF2-40B4-BE49-F238E27FC236}">
                <a16:creationId xmlns:a16="http://schemas.microsoft.com/office/drawing/2014/main" id="{DE1E49AE-3577-48D0-B698-0A1D8C44A9EC}"/>
              </a:ext>
            </a:extLst>
          </p:cNvPr>
          <p:cNvSpPr>
            <a:spLocks noChangeArrowheads="1"/>
          </p:cNvSpPr>
          <p:nvPr/>
        </p:nvSpPr>
        <p:spPr bwMode="auto">
          <a:xfrm>
            <a:off x="1711325" y="1251111"/>
            <a:ext cx="8229600" cy="3714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81000" indent="-381000" eaLnBrk="0" hangingPunct="0">
              <a:defRPr sz="2400">
                <a:solidFill>
                  <a:schemeClr val="tx1"/>
                </a:solidFill>
                <a:latin typeface="Arial" panose="020B0604020202020204" pitchFamily="34" charset="0"/>
              </a:defRPr>
            </a:lvl1pPr>
            <a:lvl2pPr marL="800100" indent="-34290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lnSpc>
                <a:spcPct val="90000"/>
              </a:lnSpc>
              <a:spcBef>
                <a:spcPct val="20000"/>
              </a:spcBef>
              <a:buFontTx/>
              <a:buAutoNum type="arabicPeriod"/>
            </a:pPr>
            <a:r>
              <a:rPr lang="en-GB" altLang="en-US" sz="2000" dirty="0">
                <a:latin typeface="Arial Narrow" panose="020B0606020202030204" pitchFamily="34" charset="0"/>
              </a:rPr>
              <a:t>Eliminate</a:t>
            </a:r>
          </a:p>
          <a:p>
            <a:pPr lvl="1" eaLnBrk="1" hangingPunct="1">
              <a:lnSpc>
                <a:spcPct val="90000"/>
              </a:lnSpc>
              <a:spcBef>
                <a:spcPct val="20000"/>
              </a:spcBef>
              <a:buFontTx/>
              <a:buAutoNum type="arabicPeriod"/>
            </a:pPr>
            <a:r>
              <a:rPr lang="en-GB" altLang="en-US" sz="1600" dirty="0">
                <a:latin typeface="Arial Narrow" panose="020B0606020202030204" pitchFamily="34" charset="0"/>
              </a:rPr>
              <a:t>Avoid working at height (work from the ground)</a:t>
            </a:r>
          </a:p>
          <a:p>
            <a:pPr lvl="1" eaLnBrk="1" hangingPunct="1">
              <a:lnSpc>
                <a:spcPct val="90000"/>
              </a:lnSpc>
              <a:spcBef>
                <a:spcPct val="20000"/>
              </a:spcBef>
              <a:buFontTx/>
              <a:buAutoNum type="arabicPeriod"/>
            </a:pPr>
            <a:r>
              <a:rPr lang="en-GB" altLang="en-US" sz="1600" dirty="0">
                <a:latin typeface="Arial Narrow" panose="020B0606020202030204" pitchFamily="34" charset="0"/>
              </a:rPr>
              <a:t>Don’t work on open edges</a:t>
            </a:r>
          </a:p>
          <a:p>
            <a:pPr eaLnBrk="1" hangingPunct="1">
              <a:lnSpc>
                <a:spcPct val="90000"/>
              </a:lnSpc>
              <a:spcBef>
                <a:spcPct val="20000"/>
              </a:spcBef>
              <a:buFontTx/>
              <a:buAutoNum type="arabicPeriod"/>
            </a:pPr>
            <a:r>
              <a:rPr lang="en-GB" altLang="en-US" sz="2000" dirty="0">
                <a:latin typeface="Arial Narrow" panose="020B0606020202030204" pitchFamily="34" charset="0"/>
              </a:rPr>
              <a:t>Reduce</a:t>
            </a:r>
          </a:p>
          <a:p>
            <a:pPr lvl="1" eaLnBrk="1" hangingPunct="1">
              <a:lnSpc>
                <a:spcPct val="90000"/>
              </a:lnSpc>
              <a:spcBef>
                <a:spcPct val="20000"/>
              </a:spcBef>
              <a:buFontTx/>
              <a:buAutoNum type="arabicPeriod"/>
            </a:pPr>
            <a:r>
              <a:rPr lang="en-GB" altLang="en-US" sz="1600" dirty="0">
                <a:latin typeface="Arial Narrow" panose="020B0606020202030204" pitchFamily="34" charset="0"/>
              </a:rPr>
              <a:t>Use steps, platforms, fall prevention and protection systems</a:t>
            </a:r>
          </a:p>
          <a:p>
            <a:pPr eaLnBrk="1" hangingPunct="1">
              <a:lnSpc>
                <a:spcPct val="90000"/>
              </a:lnSpc>
              <a:spcBef>
                <a:spcPct val="20000"/>
              </a:spcBef>
              <a:buFontTx/>
              <a:buAutoNum type="arabicPeriod"/>
            </a:pPr>
            <a:r>
              <a:rPr lang="en-GB" altLang="en-US" sz="2000" dirty="0">
                <a:latin typeface="Arial Narrow" panose="020B0606020202030204" pitchFamily="34" charset="0"/>
              </a:rPr>
              <a:t>Control</a:t>
            </a:r>
          </a:p>
          <a:p>
            <a:pPr lvl="1" eaLnBrk="1" hangingPunct="1">
              <a:lnSpc>
                <a:spcPct val="90000"/>
              </a:lnSpc>
              <a:spcBef>
                <a:spcPct val="20000"/>
              </a:spcBef>
              <a:buFontTx/>
              <a:buAutoNum type="arabicPeriod"/>
            </a:pPr>
            <a:r>
              <a:rPr lang="en-GB" altLang="en-US" sz="1600" dirty="0">
                <a:latin typeface="Arial Narrow" panose="020B0606020202030204" pitchFamily="34" charset="0"/>
              </a:rPr>
              <a:t>Use 3 points of contact</a:t>
            </a:r>
          </a:p>
          <a:p>
            <a:pPr lvl="1" eaLnBrk="1" hangingPunct="1">
              <a:lnSpc>
                <a:spcPct val="90000"/>
              </a:lnSpc>
              <a:spcBef>
                <a:spcPct val="20000"/>
              </a:spcBef>
              <a:buFontTx/>
              <a:buAutoNum type="arabicPeriod"/>
            </a:pPr>
            <a:r>
              <a:rPr lang="en-GB" altLang="en-US" sz="1600" dirty="0">
                <a:latin typeface="Arial Narrow" panose="020B0606020202030204" pitchFamily="34" charset="0"/>
              </a:rPr>
              <a:t>Never step backwards</a:t>
            </a:r>
          </a:p>
          <a:p>
            <a:pPr lvl="1" eaLnBrk="1" hangingPunct="1">
              <a:lnSpc>
                <a:spcPct val="90000"/>
              </a:lnSpc>
              <a:spcBef>
                <a:spcPct val="20000"/>
              </a:spcBef>
              <a:buFontTx/>
              <a:buAutoNum type="arabicPeriod"/>
            </a:pPr>
            <a:r>
              <a:rPr lang="en-GB" altLang="en-US" sz="1600" dirty="0">
                <a:latin typeface="Arial Narrow" panose="020B0606020202030204" pitchFamily="34" charset="0"/>
              </a:rPr>
              <a:t>Keep your head above your shoulders</a:t>
            </a:r>
          </a:p>
          <a:p>
            <a:pPr lvl="1" eaLnBrk="1" hangingPunct="1">
              <a:lnSpc>
                <a:spcPct val="90000"/>
              </a:lnSpc>
              <a:spcBef>
                <a:spcPct val="20000"/>
              </a:spcBef>
              <a:buFontTx/>
              <a:buAutoNum type="arabicPeriod"/>
            </a:pPr>
            <a:r>
              <a:rPr lang="en-GB" altLang="en-US" sz="1600" dirty="0">
                <a:latin typeface="Arial Narrow" panose="020B0606020202030204" pitchFamily="34" charset="0"/>
              </a:rPr>
              <a:t>Never jump</a:t>
            </a:r>
          </a:p>
          <a:p>
            <a:pPr eaLnBrk="1" hangingPunct="1">
              <a:lnSpc>
                <a:spcPct val="90000"/>
              </a:lnSpc>
              <a:spcBef>
                <a:spcPct val="20000"/>
              </a:spcBef>
              <a:buFontTx/>
              <a:buAutoNum type="arabicPeriod"/>
            </a:pPr>
            <a:r>
              <a:rPr lang="en-GB" altLang="en-US" sz="2000" dirty="0">
                <a:latin typeface="Arial Narrow" panose="020B0606020202030204" pitchFamily="34" charset="0"/>
              </a:rPr>
              <a:t>Protect</a:t>
            </a:r>
          </a:p>
          <a:p>
            <a:pPr lvl="1" eaLnBrk="1" hangingPunct="1">
              <a:lnSpc>
                <a:spcPct val="90000"/>
              </a:lnSpc>
              <a:spcBef>
                <a:spcPct val="20000"/>
              </a:spcBef>
              <a:buFontTx/>
              <a:buAutoNum type="arabicPeriod"/>
            </a:pPr>
            <a:r>
              <a:rPr lang="en-GB" altLang="en-US" sz="1600" dirty="0">
                <a:latin typeface="Arial Narrow" panose="020B0606020202030204" pitchFamily="34" charset="0"/>
              </a:rPr>
              <a:t>Wear Personal Protection Equipment</a:t>
            </a:r>
          </a:p>
          <a:p>
            <a:pPr eaLnBrk="1" hangingPunct="1">
              <a:lnSpc>
                <a:spcPct val="90000"/>
              </a:lnSpc>
              <a:spcBef>
                <a:spcPct val="20000"/>
              </a:spcBef>
              <a:buFontTx/>
              <a:buChar char="•"/>
            </a:pPr>
            <a:endParaRPr lang="en-GB" altLang="en-US" dirty="0"/>
          </a:p>
        </p:txBody>
      </p:sp>
      <p:sp>
        <p:nvSpPr>
          <p:cNvPr id="8" name="Rectangle 42">
            <a:extLst>
              <a:ext uri="{FF2B5EF4-FFF2-40B4-BE49-F238E27FC236}">
                <a16:creationId xmlns:a16="http://schemas.microsoft.com/office/drawing/2014/main" id="{39FE3B28-A1D0-4D49-9D73-1B942BF60191}"/>
              </a:ext>
            </a:extLst>
          </p:cNvPr>
          <p:cNvSpPr>
            <a:spLocks noChangeArrowheads="1"/>
          </p:cNvSpPr>
          <p:nvPr/>
        </p:nvSpPr>
        <p:spPr bwMode="auto">
          <a:xfrm>
            <a:off x="1711325" y="536457"/>
            <a:ext cx="8229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20000"/>
              </a:spcBef>
              <a:buFontTx/>
              <a:buChar char="•"/>
            </a:pPr>
            <a:r>
              <a:rPr lang="en-GB" altLang="en-US" sz="2000" dirty="0">
                <a:latin typeface="Arial Narrow" panose="020B0606020202030204" pitchFamily="34" charset="0"/>
              </a:rPr>
              <a:t>What items of PPE are considered most important when working at height?</a:t>
            </a:r>
          </a:p>
          <a:p>
            <a:pPr marL="0" indent="0" eaLnBrk="1" hangingPunct="1">
              <a:spcBef>
                <a:spcPct val="20000"/>
              </a:spcBef>
            </a:pPr>
            <a:endParaRPr lang="en-GB" altLang="en-US" sz="2000" dirty="0"/>
          </a:p>
        </p:txBody>
      </p:sp>
      <p:sp>
        <p:nvSpPr>
          <p:cNvPr id="9" name="Rectangle 43">
            <a:extLst>
              <a:ext uri="{FF2B5EF4-FFF2-40B4-BE49-F238E27FC236}">
                <a16:creationId xmlns:a16="http://schemas.microsoft.com/office/drawing/2014/main" id="{80DB96B7-A19E-44F9-81CF-17BD8A7A56FC}"/>
              </a:ext>
            </a:extLst>
          </p:cNvPr>
          <p:cNvSpPr>
            <a:spLocks noChangeArrowheads="1"/>
          </p:cNvSpPr>
          <p:nvPr/>
        </p:nvSpPr>
        <p:spPr bwMode="auto">
          <a:xfrm>
            <a:off x="3338513" y="2041525"/>
            <a:ext cx="5845175"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81000" indent="-381000"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lnSpc>
                <a:spcPct val="90000"/>
              </a:lnSpc>
              <a:spcBef>
                <a:spcPct val="20000"/>
              </a:spcBef>
            </a:pPr>
            <a:r>
              <a:rPr lang="en-GB" altLang="en-US" dirty="0">
                <a:latin typeface="Arial Narrow" panose="020B0606020202030204" pitchFamily="34" charset="0"/>
              </a:rPr>
              <a:t>Hard Hat with Chin strap</a:t>
            </a:r>
          </a:p>
          <a:p>
            <a:pPr eaLnBrk="1" hangingPunct="1">
              <a:lnSpc>
                <a:spcPct val="90000"/>
              </a:lnSpc>
              <a:spcBef>
                <a:spcPct val="20000"/>
              </a:spcBef>
              <a:buFontTx/>
              <a:buChar char="•"/>
            </a:pPr>
            <a:endParaRPr lang="en-GB" altLang="en-US" dirty="0"/>
          </a:p>
        </p:txBody>
      </p:sp>
      <p:pic>
        <p:nvPicPr>
          <p:cNvPr id="10" name="Picture 44" descr="mandatory-helmet- chin strap 2">
            <a:extLst>
              <a:ext uri="{FF2B5EF4-FFF2-40B4-BE49-F238E27FC236}">
                <a16:creationId xmlns:a16="http://schemas.microsoft.com/office/drawing/2014/main" id="{BABD7251-F8FE-490F-BA51-9B350AC67733}"/>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4863" y="1825625"/>
            <a:ext cx="1417637" cy="139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7636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9" presetClass="exit" presetSubtype="0" fill="hold" grpId="1" nodeType="clickEffect">
                                  <p:stCondLst>
                                    <p:cond delay="0"/>
                                  </p:stCondLst>
                                  <p:childTnLst>
                                    <p:animEffect transition="out" filter="dissolve">
                                      <p:cBhvr>
                                        <p:cTn id="18" dur="500"/>
                                        <p:tgtEl>
                                          <p:spTgt spid="8">
                                            <p:txEl>
                                              <p:pRg st="0" end="0"/>
                                            </p:txEl>
                                          </p:spTgt>
                                        </p:tgtEl>
                                      </p:cBhvr>
                                    </p:animEffect>
                                    <p:set>
                                      <p:cBhvr>
                                        <p:cTn id="19" dur="1" fill="hold">
                                          <p:stCondLst>
                                            <p:cond delay="499"/>
                                          </p:stCondLst>
                                        </p:cTn>
                                        <p:tgtEl>
                                          <p:spTgt spid="8">
                                            <p:txEl>
                                              <p:pRg st="0" end="0"/>
                                            </p:txEl>
                                          </p:spTgt>
                                        </p:tgtEl>
                                        <p:attrNameLst>
                                          <p:attrName>style.visibility</p:attrName>
                                        </p:attrNameLst>
                                      </p:cBhvr>
                                      <p:to>
                                        <p:strVal val="hidden"/>
                                      </p:to>
                                    </p:set>
                                  </p:childTnLst>
                                </p:cTn>
                              </p:par>
                              <p:par>
                                <p:cTn id="20" presetID="9" presetClass="exit" presetSubtype="0" fill="hold" grpId="1" nodeType="withEffect">
                                  <p:stCondLst>
                                    <p:cond delay="0"/>
                                  </p:stCondLst>
                                  <p:childTnLst>
                                    <p:animEffect transition="out" filter="dissolv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par>
                                <p:cTn id="23" presetID="9" presetClass="exit" presetSubtype="0" fill="hold" nodeType="withEffect">
                                  <p:stCondLst>
                                    <p:cond delay="0"/>
                                  </p:stCondLst>
                                  <p:childTnLst>
                                    <p:animEffect transition="out" filter="dissolve">
                                      <p:cBhvr>
                                        <p:cTn id="24" dur="500"/>
                                        <p:tgtEl>
                                          <p:spTgt spid="10"/>
                                        </p:tgtEl>
                                      </p:cBhvr>
                                    </p:animEffect>
                                    <p:set>
                                      <p:cBhvr>
                                        <p:cTn id="25" dur="1" fill="hold">
                                          <p:stCondLst>
                                            <p:cond delay="499"/>
                                          </p:stCondLst>
                                        </p:cTn>
                                        <p:tgtEl>
                                          <p:spTgt spid="10"/>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6">
                                            <p:txEl>
                                              <p:pRg st="0" end="0"/>
                                            </p:txEl>
                                          </p:spTgt>
                                        </p:tgtEl>
                                        <p:attrNameLst>
                                          <p:attrName>style.visibility</p:attrName>
                                        </p:attrNameLst>
                                      </p:cBhvr>
                                      <p:to>
                                        <p:strVal val="visible"/>
                                      </p:to>
                                    </p:set>
                                    <p:animEffect transition="in" filter="dissolve">
                                      <p:cBhvr>
                                        <p:cTn id="30" dur="500"/>
                                        <p:tgtEl>
                                          <p:spTgt spid="6">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dissolve">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p:bldP spid="8" grpId="0" build="p"/>
      <p:bldP spid="8" grpId="1" build="allAtOnce"/>
      <p:bldP spid="9" grpId="0"/>
      <p:bldP spid="9"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6975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954CBE-0BB3-45C6-AC42-6F7216C22DA3}"/>
              </a:ext>
            </a:extLst>
          </p:cNvPr>
          <p:cNvSpPr>
            <a:spLocks noGrp="1"/>
          </p:cNvSpPr>
          <p:nvPr>
            <p:ph type="title"/>
          </p:nvPr>
        </p:nvSpPr>
        <p:spPr/>
        <p:txBody>
          <a:bodyPr>
            <a:normAutofit/>
          </a:bodyPr>
          <a:lstStyle/>
          <a:p>
            <a:r>
              <a:rPr lang="en-GB" sz="2200" dirty="0"/>
              <a:t>Guiding Principles – Working at height</a:t>
            </a:r>
          </a:p>
        </p:txBody>
      </p:sp>
      <p:pic>
        <p:nvPicPr>
          <p:cNvPr id="6" name="Picture 5" descr="100_1511">
            <a:extLst>
              <a:ext uri="{FF2B5EF4-FFF2-40B4-BE49-F238E27FC236}">
                <a16:creationId xmlns:a16="http://schemas.microsoft.com/office/drawing/2014/main" id="{B5A911EF-44DF-4E25-8B24-37CA25904CC9}"/>
              </a:ext>
            </a:extLst>
          </p:cNvPr>
          <p:cNvPicPr>
            <a:picLocks noChangeAspect="1" noChangeArrowheads="1"/>
          </p:cNvPicPr>
          <p:nvPr/>
        </p:nvPicPr>
        <p:blipFill>
          <a:blip r:embed="rId3">
            <a:lum bright="20000"/>
            <a:extLst>
              <a:ext uri="{28A0092B-C50C-407E-A947-70E740481C1C}">
                <a14:useLocalDpi xmlns:a14="http://schemas.microsoft.com/office/drawing/2010/main" val="0"/>
              </a:ext>
            </a:extLst>
          </a:blip>
          <a:srcRect/>
          <a:stretch>
            <a:fillRect/>
          </a:stretch>
        </p:blipFill>
        <p:spPr bwMode="auto">
          <a:xfrm>
            <a:off x="1785144" y="692032"/>
            <a:ext cx="2551112" cy="2046287"/>
          </a:xfrm>
          <a:prstGeom prst="rect">
            <a:avLst/>
          </a:prstGeom>
          <a:noFill/>
          <a:ln w="38100" cmpd="dbl">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6" descr="Woensdag-20110302-3007-Week 09">
            <a:extLst>
              <a:ext uri="{FF2B5EF4-FFF2-40B4-BE49-F238E27FC236}">
                <a16:creationId xmlns:a16="http://schemas.microsoft.com/office/drawing/2014/main" id="{2A053DEB-29F9-4FAC-AAF3-8C3DFC20040D}"/>
              </a:ext>
            </a:extLst>
          </p:cNvPr>
          <p:cNvPicPr>
            <a:picLocks noChangeAspect="1" noChangeArrowheads="1"/>
          </p:cNvPicPr>
          <p:nvPr/>
        </p:nvPicPr>
        <p:blipFill>
          <a:blip r:embed="rId4">
            <a:lum bright="20000"/>
            <a:extLst>
              <a:ext uri="{28A0092B-C50C-407E-A947-70E740481C1C}">
                <a14:useLocalDpi xmlns:a14="http://schemas.microsoft.com/office/drawing/2010/main" val="0"/>
              </a:ext>
            </a:extLst>
          </a:blip>
          <a:srcRect/>
          <a:stretch>
            <a:fillRect/>
          </a:stretch>
        </p:blipFill>
        <p:spPr bwMode="auto">
          <a:xfrm>
            <a:off x="339724" y="2919174"/>
            <a:ext cx="2597150" cy="2060693"/>
          </a:xfrm>
          <a:prstGeom prst="rect">
            <a:avLst/>
          </a:prstGeom>
          <a:noFill/>
          <a:ln w="38100" cmpd="dbl">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7" descr="Woensdag-20110302-3014-Week 09">
            <a:extLst>
              <a:ext uri="{FF2B5EF4-FFF2-40B4-BE49-F238E27FC236}">
                <a16:creationId xmlns:a16="http://schemas.microsoft.com/office/drawing/2014/main" id="{A6A89D29-2FC3-4083-9A48-CF97A398BCD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63156" y="2919173"/>
            <a:ext cx="2609850" cy="2060693"/>
          </a:xfrm>
          <a:prstGeom prst="rect">
            <a:avLst/>
          </a:prstGeom>
          <a:noFill/>
          <a:ln w="38100" cmpd="dbl">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8" descr="woensdag-20110119-2003-Week 01">
            <a:extLst>
              <a:ext uri="{FF2B5EF4-FFF2-40B4-BE49-F238E27FC236}">
                <a16:creationId xmlns:a16="http://schemas.microsoft.com/office/drawing/2014/main" id="{C0D8E6D3-B37E-4251-9D2B-AA9F3C75799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6819" y="692031"/>
            <a:ext cx="2609850" cy="2046287"/>
          </a:xfrm>
          <a:prstGeom prst="rect">
            <a:avLst/>
          </a:prstGeom>
          <a:noFill/>
          <a:ln w="38100" cmpd="dbl">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B1A68511-00BB-4D9D-9838-E438F040407D}"/>
              </a:ext>
            </a:extLst>
          </p:cNvPr>
          <p:cNvSpPr>
            <a:spLocks noChangeArrowheads="1"/>
          </p:cNvSpPr>
          <p:nvPr/>
        </p:nvSpPr>
        <p:spPr bwMode="white">
          <a:xfrm>
            <a:off x="3577431" y="1578512"/>
            <a:ext cx="79851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GB" altLang="en-US" sz="9600" dirty="0">
                <a:solidFill>
                  <a:srgbClr val="FF0000"/>
                </a:solidFill>
                <a:latin typeface="SimSun" panose="02010600030101010101" pitchFamily="2" charset="-122"/>
                <a:sym typeface="Wingdings" panose="05000000000000000000" pitchFamily="2" charset="2"/>
              </a:rPr>
              <a:t></a:t>
            </a:r>
            <a:r>
              <a:rPr lang="nl-NL" altLang="en-US" sz="1400" dirty="0">
                <a:solidFill>
                  <a:srgbClr val="000066"/>
                </a:solidFill>
              </a:rPr>
              <a:t> </a:t>
            </a:r>
            <a:endParaRPr lang="en-GB" altLang="en-US" sz="1400" dirty="0">
              <a:solidFill>
                <a:srgbClr val="000066"/>
              </a:solidFill>
            </a:endParaRPr>
          </a:p>
        </p:txBody>
      </p:sp>
      <p:sp>
        <p:nvSpPr>
          <p:cNvPr id="11" name="Rectangle 10">
            <a:extLst>
              <a:ext uri="{FF2B5EF4-FFF2-40B4-BE49-F238E27FC236}">
                <a16:creationId xmlns:a16="http://schemas.microsoft.com/office/drawing/2014/main" id="{5BB5A87A-DFD9-431E-98F9-9680E28A55A5}"/>
              </a:ext>
            </a:extLst>
          </p:cNvPr>
          <p:cNvSpPr>
            <a:spLocks noChangeArrowheads="1"/>
          </p:cNvSpPr>
          <p:nvPr/>
        </p:nvSpPr>
        <p:spPr bwMode="white">
          <a:xfrm>
            <a:off x="2076052" y="3851275"/>
            <a:ext cx="1087438"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GB" altLang="en-US" sz="9600" dirty="0">
                <a:solidFill>
                  <a:srgbClr val="FF0000"/>
                </a:solidFill>
                <a:latin typeface="SimSun" panose="02010600030101010101" pitchFamily="2" charset="-122"/>
                <a:sym typeface="Wingdings" panose="05000000000000000000" pitchFamily="2" charset="2"/>
              </a:rPr>
              <a:t></a:t>
            </a:r>
            <a:r>
              <a:rPr lang="nl-NL" altLang="en-US" sz="1400" dirty="0">
                <a:solidFill>
                  <a:srgbClr val="000066"/>
                </a:solidFill>
              </a:rPr>
              <a:t> </a:t>
            </a:r>
            <a:endParaRPr lang="en-GB" altLang="en-US" sz="1400" dirty="0">
              <a:solidFill>
                <a:srgbClr val="000066"/>
              </a:solidFill>
            </a:endParaRPr>
          </a:p>
        </p:txBody>
      </p:sp>
      <p:sp>
        <p:nvSpPr>
          <p:cNvPr id="12" name="Rectangle 11">
            <a:extLst>
              <a:ext uri="{FF2B5EF4-FFF2-40B4-BE49-F238E27FC236}">
                <a16:creationId xmlns:a16="http://schemas.microsoft.com/office/drawing/2014/main" id="{5478F382-474F-46C0-BDB0-EE753A874B21}"/>
              </a:ext>
            </a:extLst>
          </p:cNvPr>
          <p:cNvSpPr>
            <a:spLocks noChangeArrowheads="1"/>
          </p:cNvSpPr>
          <p:nvPr/>
        </p:nvSpPr>
        <p:spPr bwMode="white">
          <a:xfrm>
            <a:off x="6726238" y="1597025"/>
            <a:ext cx="1087437"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GB" altLang="en-US" sz="9600" dirty="0">
                <a:solidFill>
                  <a:srgbClr val="FF0000"/>
                </a:solidFill>
                <a:latin typeface="SimSun" panose="02010600030101010101" pitchFamily="2" charset="-122"/>
                <a:sym typeface="Wingdings" panose="05000000000000000000" pitchFamily="2" charset="2"/>
              </a:rPr>
              <a:t></a:t>
            </a:r>
            <a:r>
              <a:rPr lang="nl-NL" altLang="en-US" sz="1400" dirty="0">
                <a:solidFill>
                  <a:srgbClr val="000066"/>
                </a:solidFill>
              </a:rPr>
              <a:t> </a:t>
            </a:r>
            <a:endParaRPr lang="en-GB" altLang="en-US" sz="1400" dirty="0">
              <a:solidFill>
                <a:srgbClr val="000066"/>
              </a:solidFill>
            </a:endParaRPr>
          </a:p>
        </p:txBody>
      </p:sp>
      <p:sp>
        <p:nvSpPr>
          <p:cNvPr id="13" name="Rectangle 12">
            <a:extLst>
              <a:ext uri="{FF2B5EF4-FFF2-40B4-BE49-F238E27FC236}">
                <a16:creationId xmlns:a16="http://schemas.microsoft.com/office/drawing/2014/main" id="{483A6677-F7C3-4C01-AAC2-567ABDD22E44}"/>
              </a:ext>
            </a:extLst>
          </p:cNvPr>
          <p:cNvSpPr>
            <a:spLocks noChangeArrowheads="1"/>
          </p:cNvSpPr>
          <p:nvPr/>
        </p:nvSpPr>
        <p:spPr bwMode="white">
          <a:xfrm>
            <a:off x="5412184" y="3851275"/>
            <a:ext cx="1087438"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GB" altLang="en-US" sz="9600" dirty="0">
                <a:solidFill>
                  <a:srgbClr val="FF0000"/>
                </a:solidFill>
                <a:latin typeface="SimSun" panose="02010600030101010101" pitchFamily="2" charset="-122"/>
                <a:sym typeface="Wingdings" panose="05000000000000000000" pitchFamily="2" charset="2"/>
              </a:rPr>
              <a:t></a:t>
            </a:r>
            <a:r>
              <a:rPr lang="nl-NL" altLang="en-US" sz="1400" dirty="0">
                <a:solidFill>
                  <a:srgbClr val="000066"/>
                </a:solidFill>
              </a:rPr>
              <a:t> </a:t>
            </a:r>
            <a:endParaRPr lang="en-GB" altLang="en-US" sz="1400" dirty="0">
              <a:solidFill>
                <a:srgbClr val="000066"/>
              </a:solidFill>
            </a:endParaRPr>
          </a:p>
        </p:txBody>
      </p:sp>
    </p:spTree>
    <p:extLst>
      <p:ext uri="{BB962C8B-B14F-4D97-AF65-F5344CB8AC3E}">
        <p14:creationId xmlns:p14="http://schemas.microsoft.com/office/powerpoint/2010/main" val="28017964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0">
            <a:extLst>
              <a:ext uri="{FF2B5EF4-FFF2-40B4-BE49-F238E27FC236}">
                <a16:creationId xmlns:a16="http://schemas.microsoft.com/office/drawing/2014/main" id="{6243DF90-D999-4BF6-90A0-EF2BEC8C2A36}"/>
              </a:ext>
            </a:extLst>
          </p:cNvPr>
          <p:cNvSpPr txBox="1">
            <a:spLocks noGrp="1" noChangeArrowheads="1"/>
          </p:cNvSpPr>
          <p:nvPr>
            <p:ph type="title"/>
          </p:nvPr>
        </p:nvSpPr>
        <p:spPr bwMode="auto">
          <a:xfrm>
            <a:off x="1768475" y="282575"/>
            <a:ext cx="6918325" cy="338554"/>
          </a:xfrm>
          <a:prstGeom prst="rect">
            <a:avLst/>
          </a:prstGeom>
          <a:noFill/>
          <a:ln w="9525">
            <a:noFill/>
            <a:miter lim="800000"/>
            <a:headEnd/>
            <a:tailEnd/>
          </a:ln>
          <a:effectLst/>
        </p:spPr>
        <p:txBody>
          <a:bodyPr>
            <a:spAutoFit/>
          </a:bodyPr>
          <a:lstStyle/>
          <a:p>
            <a:pPr>
              <a:spcBef>
                <a:spcPct val="50000"/>
              </a:spcBef>
              <a:defRPr/>
            </a:pPr>
            <a:r>
              <a:rPr lang="en-GB" sz="2200" b="1" dirty="0">
                <a:solidFill>
                  <a:srgbClr val="CC0000"/>
                </a:solidFill>
                <a:latin typeface="Arial Narrow" panose="020B0606020202030204" pitchFamily="34" charset="0"/>
                <a:cs typeface="+mn-cs"/>
              </a:rPr>
              <a:t>Guiding Principles - Working at height</a:t>
            </a:r>
          </a:p>
        </p:txBody>
      </p:sp>
      <p:pic>
        <p:nvPicPr>
          <p:cNvPr id="7" name="Picture 3" descr="MC900071382[1]">
            <a:extLst>
              <a:ext uri="{FF2B5EF4-FFF2-40B4-BE49-F238E27FC236}">
                <a16:creationId xmlns:a16="http://schemas.microsoft.com/office/drawing/2014/main" id="{233A951F-5774-484D-8A1F-2646C56AC4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 y="1109663"/>
            <a:ext cx="2279650"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MC900289965[1]">
            <a:extLst>
              <a:ext uri="{FF2B5EF4-FFF2-40B4-BE49-F238E27FC236}">
                <a16:creationId xmlns:a16="http://schemas.microsoft.com/office/drawing/2014/main" id="{6DF531DD-BECB-4C28-A0CC-E849C44C3F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0862" y="769938"/>
            <a:ext cx="2136775"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5">
            <a:extLst>
              <a:ext uri="{FF2B5EF4-FFF2-40B4-BE49-F238E27FC236}">
                <a16:creationId xmlns:a16="http://schemas.microsoft.com/office/drawing/2014/main" id="{A4F1F246-1DE6-4A38-8824-C150A7E31481}"/>
              </a:ext>
            </a:extLst>
          </p:cNvPr>
          <p:cNvSpPr txBox="1">
            <a:spLocks noChangeArrowheads="1"/>
          </p:cNvSpPr>
          <p:nvPr/>
        </p:nvSpPr>
        <p:spPr bwMode="auto">
          <a:xfrm>
            <a:off x="877095" y="3702052"/>
            <a:ext cx="15128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GB" altLang="en-US" sz="2000" dirty="0">
                <a:latin typeface="Arial Narrow" panose="020B0606020202030204" pitchFamily="34" charset="0"/>
              </a:rPr>
              <a:t>Plan</a:t>
            </a:r>
          </a:p>
        </p:txBody>
      </p:sp>
      <p:sp>
        <p:nvSpPr>
          <p:cNvPr id="10" name="Text Box 6">
            <a:extLst>
              <a:ext uri="{FF2B5EF4-FFF2-40B4-BE49-F238E27FC236}">
                <a16:creationId xmlns:a16="http://schemas.microsoft.com/office/drawing/2014/main" id="{3D4B2A61-4CA5-47DA-B5B8-AD7680725D62}"/>
              </a:ext>
            </a:extLst>
          </p:cNvPr>
          <p:cNvSpPr txBox="1">
            <a:spLocks noChangeArrowheads="1"/>
          </p:cNvSpPr>
          <p:nvPr/>
        </p:nvSpPr>
        <p:spPr bwMode="auto">
          <a:xfrm>
            <a:off x="3090862" y="3702050"/>
            <a:ext cx="21367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GB" altLang="en-US" sz="2000" dirty="0">
                <a:latin typeface="Arial Narrow" panose="020B0606020202030204" pitchFamily="34" charset="0"/>
              </a:rPr>
              <a:t>Assess the risk</a:t>
            </a:r>
          </a:p>
        </p:txBody>
      </p:sp>
      <p:sp>
        <p:nvSpPr>
          <p:cNvPr id="11" name="Text Box 11">
            <a:extLst>
              <a:ext uri="{FF2B5EF4-FFF2-40B4-BE49-F238E27FC236}">
                <a16:creationId xmlns:a16="http://schemas.microsoft.com/office/drawing/2014/main" id="{EDEDDEDB-919D-4969-9F7E-212903974360}"/>
              </a:ext>
            </a:extLst>
          </p:cNvPr>
          <p:cNvSpPr txBox="1">
            <a:spLocks noChangeArrowheads="1"/>
          </p:cNvSpPr>
          <p:nvPr/>
        </p:nvSpPr>
        <p:spPr bwMode="auto">
          <a:xfrm>
            <a:off x="6291263" y="3702051"/>
            <a:ext cx="26543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GB" altLang="en-US" sz="2000" dirty="0">
                <a:latin typeface="Arial Narrow" panose="020B0606020202030204" pitchFamily="34" charset="0"/>
              </a:rPr>
              <a:t>Decide on precautions</a:t>
            </a:r>
          </a:p>
        </p:txBody>
      </p:sp>
      <p:pic>
        <p:nvPicPr>
          <p:cNvPr id="12" name="Picture 12" descr="MC900097825[1]">
            <a:extLst>
              <a:ext uri="{FF2B5EF4-FFF2-40B4-BE49-F238E27FC236}">
                <a16:creationId xmlns:a16="http://schemas.microsoft.com/office/drawing/2014/main" id="{2282D5F7-C9C9-483D-BDCD-33AD3CC35B3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91263" y="1709738"/>
            <a:ext cx="1795462" cy="177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358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dissolv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ssolve">
                                      <p:cBhvr>
                                        <p:cTn id="23" dur="500"/>
                                        <p:tgtEl>
                                          <p:spTgt spid="12"/>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dissolv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3">
            <a:extLst>
              <a:ext uri="{FF2B5EF4-FFF2-40B4-BE49-F238E27FC236}">
                <a16:creationId xmlns:a16="http://schemas.microsoft.com/office/drawing/2014/main" id="{8CAC8B0E-1097-44A4-9F6D-CCEA21069793}"/>
              </a:ext>
            </a:extLst>
          </p:cNvPr>
          <p:cNvSpPr txBox="1">
            <a:spLocks noGrp="1" noChangeArrowheads="1"/>
          </p:cNvSpPr>
          <p:nvPr>
            <p:ph type="title"/>
          </p:nvPr>
        </p:nvSpPr>
        <p:spPr bwMode="auto">
          <a:xfrm>
            <a:off x="1768475" y="282575"/>
            <a:ext cx="6918325" cy="338554"/>
          </a:xfrm>
          <a:prstGeom prst="rect">
            <a:avLst/>
          </a:prstGeom>
          <a:noFill/>
          <a:ln w="9525">
            <a:noFill/>
            <a:miter lim="800000"/>
            <a:headEnd/>
            <a:tailEnd/>
          </a:ln>
          <a:effectLst/>
        </p:spPr>
        <p:txBody>
          <a:bodyPr>
            <a:spAutoFit/>
          </a:bodyPr>
          <a:lstStyle/>
          <a:p>
            <a:pPr>
              <a:spcBef>
                <a:spcPct val="50000"/>
              </a:spcBef>
              <a:defRPr/>
            </a:pPr>
            <a:r>
              <a:rPr lang="en-GB" sz="2200" b="1" dirty="0">
                <a:solidFill>
                  <a:srgbClr val="CC0000"/>
                </a:solidFill>
                <a:latin typeface="Arial Narrow" panose="020B0606020202030204" pitchFamily="34" charset="0"/>
                <a:cs typeface="+mn-cs"/>
              </a:rPr>
              <a:t>Guiding Principles - Working at height</a:t>
            </a:r>
          </a:p>
        </p:txBody>
      </p:sp>
      <p:sp>
        <p:nvSpPr>
          <p:cNvPr id="7" name="Text Box 10">
            <a:extLst>
              <a:ext uri="{FF2B5EF4-FFF2-40B4-BE49-F238E27FC236}">
                <a16:creationId xmlns:a16="http://schemas.microsoft.com/office/drawing/2014/main" id="{2A6A68EC-960A-41A6-B4C3-B3774DB5BDB1}"/>
              </a:ext>
            </a:extLst>
          </p:cNvPr>
          <p:cNvSpPr txBox="1">
            <a:spLocks noChangeArrowheads="1"/>
          </p:cNvSpPr>
          <p:nvPr/>
        </p:nvSpPr>
        <p:spPr bwMode="auto">
          <a:xfrm>
            <a:off x="1643017" y="601689"/>
            <a:ext cx="8534400" cy="817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pPr>
            <a:r>
              <a:rPr lang="en-GB" altLang="en-US" sz="2000" b="1" dirty="0">
                <a:solidFill>
                  <a:srgbClr val="333399"/>
                </a:solidFill>
                <a:latin typeface="Arial Narrow" panose="020B0606020202030204" pitchFamily="34" charset="0"/>
                <a:ea typeface="MS PGothic" panose="020B0600070205080204" pitchFamily="34" charset="-128"/>
              </a:rPr>
              <a:t>AVOID WORKING AT HEIGHT</a:t>
            </a:r>
            <a:r>
              <a:rPr lang="en-GB" altLang="en-US" sz="2000" dirty="0">
                <a:solidFill>
                  <a:srgbClr val="333399"/>
                </a:solidFill>
                <a:latin typeface="Arial Narrow" panose="020B0606020202030204" pitchFamily="34" charset="0"/>
                <a:ea typeface="MS PGothic" panose="020B0600070205080204" pitchFamily="34" charset="-128"/>
              </a:rPr>
              <a:t> - Can the work be done at ground level ?</a:t>
            </a:r>
          </a:p>
          <a:p>
            <a:pPr>
              <a:spcBef>
                <a:spcPct val="50000"/>
              </a:spcBef>
            </a:pPr>
            <a:r>
              <a:rPr lang="en-GB" altLang="en-US" sz="1800" dirty="0">
                <a:solidFill>
                  <a:srgbClr val="FF0000"/>
                </a:solidFill>
                <a:latin typeface="Arial Narrow" panose="020B0606020202030204" pitchFamily="34" charset="0"/>
                <a:ea typeface="MS PGothic" panose="020B0600070205080204" pitchFamily="34" charset="-128"/>
              </a:rPr>
              <a:t>Avoid Getting Up At  All, If You Can!</a:t>
            </a:r>
          </a:p>
        </p:txBody>
      </p:sp>
      <p:pic>
        <p:nvPicPr>
          <p:cNvPr id="8" name="Picture 8" descr="100_1511">
            <a:extLst>
              <a:ext uri="{FF2B5EF4-FFF2-40B4-BE49-F238E27FC236}">
                <a16:creationId xmlns:a16="http://schemas.microsoft.com/office/drawing/2014/main" id="{81D5FFC0-7841-455B-954B-6100AC87E2A7}"/>
              </a:ext>
            </a:extLst>
          </p:cNvPr>
          <p:cNvPicPr>
            <a:picLocks noChangeAspect="1" noChangeArrowheads="1"/>
          </p:cNvPicPr>
          <p:nvPr/>
        </p:nvPicPr>
        <p:blipFill>
          <a:blip r:embed="rId3">
            <a:lum bright="20000"/>
            <a:extLst>
              <a:ext uri="{28A0092B-C50C-407E-A947-70E740481C1C}">
                <a14:useLocalDpi xmlns:a14="http://schemas.microsoft.com/office/drawing/2010/main" val="0"/>
              </a:ext>
            </a:extLst>
          </a:blip>
          <a:srcRect/>
          <a:stretch>
            <a:fillRect/>
          </a:stretch>
        </p:blipFill>
        <p:spPr bwMode="auto">
          <a:xfrm>
            <a:off x="338070" y="1419478"/>
            <a:ext cx="4143309" cy="3068809"/>
          </a:xfrm>
          <a:prstGeom prst="rect">
            <a:avLst/>
          </a:prstGeom>
          <a:noFill/>
          <a:ln w="38100" cmpd="dbl">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080361FD-1F45-4500-80D1-906F9EDF0FD4}"/>
              </a:ext>
            </a:extLst>
          </p:cNvPr>
          <p:cNvSpPr>
            <a:spLocks noChangeArrowheads="1"/>
          </p:cNvSpPr>
          <p:nvPr/>
        </p:nvSpPr>
        <p:spPr bwMode="white">
          <a:xfrm>
            <a:off x="3635375" y="3092450"/>
            <a:ext cx="815975"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GB" altLang="en-US" sz="9600" dirty="0">
                <a:solidFill>
                  <a:srgbClr val="FF0000"/>
                </a:solidFill>
                <a:latin typeface="SimSun" panose="02010600030101010101" pitchFamily="2" charset="-122"/>
                <a:cs typeface="Arial" panose="020B0604020202020204" pitchFamily="34" charset="0"/>
                <a:sym typeface="Wingdings" panose="05000000000000000000" pitchFamily="2" charset="2"/>
              </a:rPr>
              <a:t></a:t>
            </a:r>
            <a:r>
              <a:rPr lang="nl-NL" altLang="en-US" sz="1400" dirty="0">
                <a:solidFill>
                  <a:srgbClr val="000066"/>
                </a:solidFill>
                <a:cs typeface="Arial" panose="020B0604020202020204" pitchFamily="34" charset="0"/>
              </a:rPr>
              <a:t> </a:t>
            </a:r>
            <a:endParaRPr lang="en-GB" altLang="en-US" sz="1400" dirty="0">
              <a:solidFill>
                <a:srgbClr val="000066"/>
              </a:solidFill>
              <a:cs typeface="Arial" panose="020B0604020202020204" pitchFamily="34" charset="0"/>
            </a:endParaRPr>
          </a:p>
        </p:txBody>
      </p:sp>
      <p:pic>
        <p:nvPicPr>
          <p:cNvPr id="11" name="Picture 2" descr="C:\Users\rotcg1\AppData\Local\Microsoft\Windows\Temporary Internet Files\Content.Outlook\WB1WS24V\Photo opening sliding roof from the ground - blue trailer.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55400" y="1419478"/>
            <a:ext cx="4069689" cy="3068809"/>
          </a:xfrm>
          <a:prstGeom prst="rect">
            <a:avLst/>
          </a:prstGeom>
          <a:noFill/>
        </p:spPr>
      </p:pic>
    </p:spTree>
    <p:extLst>
      <p:ext uri="{BB962C8B-B14F-4D97-AF65-F5344CB8AC3E}">
        <p14:creationId xmlns:p14="http://schemas.microsoft.com/office/powerpoint/2010/main" val="2610087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3">
            <a:extLst>
              <a:ext uri="{FF2B5EF4-FFF2-40B4-BE49-F238E27FC236}">
                <a16:creationId xmlns:a16="http://schemas.microsoft.com/office/drawing/2014/main" id="{883F30AD-BB98-4E40-9D8B-478408302432}"/>
              </a:ext>
            </a:extLst>
          </p:cNvPr>
          <p:cNvSpPr txBox="1">
            <a:spLocks noGrp="1" noChangeArrowheads="1"/>
          </p:cNvSpPr>
          <p:nvPr>
            <p:ph type="title"/>
          </p:nvPr>
        </p:nvSpPr>
        <p:spPr bwMode="auto">
          <a:xfrm>
            <a:off x="1768475" y="282575"/>
            <a:ext cx="6918325" cy="338554"/>
          </a:xfrm>
          <a:prstGeom prst="rect">
            <a:avLst/>
          </a:prstGeom>
          <a:noFill/>
          <a:ln w="9525">
            <a:noFill/>
            <a:miter lim="800000"/>
            <a:headEnd/>
            <a:tailEnd/>
          </a:ln>
          <a:effectLst/>
        </p:spPr>
        <p:txBody>
          <a:bodyPr>
            <a:spAutoFit/>
          </a:bodyPr>
          <a:lstStyle/>
          <a:p>
            <a:pPr>
              <a:spcBef>
                <a:spcPct val="50000"/>
              </a:spcBef>
              <a:defRPr/>
            </a:pPr>
            <a:r>
              <a:rPr lang="en-GB" sz="2200" b="1" dirty="0">
                <a:solidFill>
                  <a:srgbClr val="CC0000"/>
                </a:solidFill>
                <a:latin typeface="Arial Narrow" panose="020B0606020202030204" pitchFamily="34" charset="0"/>
                <a:cs typeface="+mn-cs"/>
              </a:rPr>
              <a:t>Guiding Principles - Working at height</a:t>
            </a:r>
          </a:p>
        </p:txBody>
      </p:sp>
      <p:pic>
        <p:nvPicPr>
          <p:cNvPr id="7" name="Picture 4" descr="PO Trailer Prep">
            <a:extLst>
              <a:ext uri="{FF2B5EF4-FFF2-40B4-BE49-F238E27FC236}">
                <a16:creationId xmlns:a16="http://schemas.microsoft.com/office/drawing/2014/main" id="{EA876B74-538C-4CBF-9327-C7B2CC1E96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850" y="1159322"/>
            <a:ext cx="3744913" cy="311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DSCN2424">
            <a:extLst>
              <a:ext uri="{FF2B5EF4-FFF2-40B4-BE49-F238E27FC236}">
                <a16:creationId xmlns:a16="http://schemas.microsoft.com/office/drawing/2014/main" id="{892D4C62-B76B-4BE5-91A2-361CDF18F2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3239" y="1149797"/>
            <a:ext cx="4176713" cy="312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028">
            <a:extLst>
              <a:ext uri="{FF2B5EF4-FFF2-40B4-BE49-F238E27FC236}">
                <a16:creationId xmlns:a16="http://schemas.microsoft.com/office/drawing/2014/main" id="{BBD5E76E-89E6-4713-83BF-5EA6B397FBFB}"/>
              </a:ext>
            </a:extLst>
          </p:cNvPr>
          <p:cNvSpPr>
            <a:spLocks noChangeArrowheads="1"/>
          </p:cNvSpPr>
          <p:nvPr/>
        </p:nvSpPr>
        <p:spPr bwMode="auto">
          <a:xfrm>
            <a:off x="1644158" y="4381576"/>
            <a:ext cx="5658163"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defTabSz="914400" eaLnBrk="1" fontAlgn="base" hangingPunct="1">
              <a:spcBef>
                <a:spcPct val="20000"/>
              </a:spcBef>
              <a:spcAft>
                <a:spcPct val="0"/>
              </a:spcAft>
            </a:pPr>
            <a:r>
              <a:rPr lang="en-GB" altLang="en-US" sz="1800" b="1" dirty="0">
                <a:solidFill>
                  <a:srgbClr val="FF0000"/>
                </a:solidFill>
                <a:latin typeface="Arial Narrow" panose="020B0606020202030204" pitchFamily="34" charset="0"/>
                <a:cs typeface="Arial" panose="020B0604020202020204" pitchFamily="34" charset="0"/>
              </a:rPr>
              <a:t>Do not work next to an ‘Open edge’ – </a:t>
            </a:r>
          </a:p>
          <a:p>
            <a:pPr algn="ctr" defTabSz="914400" eaLnBrk="1" fontAlgn="base" hangingPunct="1">
              <a:spcBef>
                <a:spcPct val="20000"/>
              </a:spcBef>
              <a:spcAft>
                <a:spcPct val="0"/>
              </a:spcAft>
            </a:pPr>
            <a:r>
              <a:rPr lang="en-GB" altLang="en-US" sz="1800" b="1" dirty="0">
                <a:solidFill>
                  <a:srgbClr val="FF0000"/>
                </a:solidFill>
                <a:latin typeface="Arial Narrow" panose="020B0606020202030204" pitchFamily="34" charset="0"/>
                <a:cs typeface="Arial" panose="020B0604020202020204" pitchFamily="34" charset="0"/>
              </a:rPr>
              <a:t>make sure you are enclosed</a:t>
            </a:r>
          </a:p>
          <a:p>
            <a:pPr algn="ctr" defTabSz="914400" eaLnBrk="1" fontAlgn="base" hangingPunct="1">
              <a:spcBef>
                <a:spcPct val="20000"/>
              </a:spcBef>
              <a:spcAft>
                <a:spcPct val="0"/>
              </a:spcAft>
            </a:pPr>
            <a:endParaRPr lang="en-GB" altLang="en-US" dirty="0">
              <a:solidFill>
                <a:srgbClr val="000066"/>
              </a:solidFill>
              <a:ea typeface="MS PGothic" panose="020B0600070205080204" pitchFamily="34" charset="-128"/>
              <a:cs typeface="Arial" panose="020B0604020202020204" pitchFamily="34" charset="0"/>
            </a:endParaRPr>
          </a:p>
        </p:txBody>
      </p:sp>
      <p:sp>
        <p:nvSpPr>
          <p:cNvPr id="10" name="Rectangle 5">
            <a:extLst>
              <a:ext uri="{FF2B5EF4-FFF2-40B4-BE49-F238E27FC236}">
                <a16:creationId xmlns:a16="http://schemas.microsoft.com/office/drawing/2014/main" id="{4A209C9A-CA04-4E6B-8FF0-A7CD1D17D034}"/>
              </a:ext>
            </a:extLst>
          </p:cNvPr>
          <p:cNvSpPr>
            <a:spLocks noChangeArrowheads="1"/>
          </p:cNvSpPr>
          <p:nvPr/>
        </p:nvSpPr>
        <p:spPr bwMode="white">
          <a:xfrm>
            <a:off x="3379788" y="3045303"/>
            <a:ext cx="815975"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GB" altLang="en-US" sz="9600" dirty="0">
                <a:solidFill>
                  <a:srgbClr val="FF0000"/>
                </a:solidFill>
                <a:latin typeface="SimSun" panose="02010600030101010101" pitchFamily="2" charset="-122"/>
                <a:cs typeface="Arial" panose="020B0604020202020204" pitchFamily="34" charset="0"/>
                <a:sym typeface="Wingdings" panose="05000000000000000000" pitchFamily="2" charset="2"/>
              </a:rPr>
              <a:t></a:t>
            </a:r>
            <a:r>
              <a:rPr lang="en-GB" altLang="en-US" sz="1400" dirty="0">
                <a:solidFill>
                  <a:srgbClr val="000066"/>
                </a:solidFill>
                <a:cs typeface="Arial" panose="020B0604020202020204" pitchFamily="34" charset="0"/>
              </a:rPr>
              <a:t> </a:t>
            </a:r>
            <a:endParaRPr lang="en-GB" altLang="en-US" dirty="0">
              <a:solidFill>
                <a:srgbClr val="000000"/>
              </a:solidFill>
              <a:cs typeface="Arial" panose="020B0604020202020204" pitchFamily="34" charset="0"/>
            </a:endParaRPr>
          </a:p>
        </p:txBody>
      </p:sp>
      <p:sp>
        <p:nvSpPr>
          <p:cNvPr id="11" name="Rectangle 6">
            <a:extLst>
              <a:ext uri="{FF2B5EF4-FFF2-40B4-BE49-F238E27FC236}">
                <a16:creationId xmlns:a16="http://schemas.microsoft.com/office/drawing/2014/main" id="{4520BEC8-F30E-46AD-B52B-24D56AB3ABB7}"/>
              </a:ext>
            </a:extLst>
          </p:cNvPr>
          <p:cNvSpPr>
            <a:spLocks noChangeArrowheads="1"/>
          </p:cNvSpPr>
          <p:nvPr/>
        </p:nvSpPr>
        <p:spPr bwMode="white">
          <a:xfrm>
            <a:off x="7711740" y="3397727"/>
            <a:ext cx="938212"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GB" altLang="en-US" sz="9600" dirty="0">
                <a:solidFill>
                  <a:srgbClr val="00FF00"/>
                </a:solidFill>
                <a:latin typeface="SimSun" panose="02010600030101010101" pitchFamily="2" charset="-122"/>
                <a:cs typeface="Arial" panose="020B0604020202020204" pitchFamily="34" charset="0"/>
                <a:sym typeface="Wingdings" panose="05000000000000000000" pitchFamily="2" charset="2"/>
              </a:rPr>
              <a:t></a:t>
            </a:r>
            <a:r>
              <a:rPr lang="en-GB" altLang="en-US" sz="1400" dirty="0">
                <a:solidFill>
                  <a:srgbClr val="000066"/>
                </a:solidFill>
                <a:cs typeface="Arial" panose="020B0604020202020204" pitchFamily="34" charset="0"/>
              </a:rPr>
              <a:t> </a:t>
            </a:r>
            <a:endParaRPr lang="en-GB" altLang="en-US" dirty="0">
              <a:solidFill>
                <a:srgbClr val="000000"/>
              </a:solidFill>
              <a:cs typeface="Arial" panose="020B0604020202020204" pitchFamily="34" charset="0"/>
            </a:endParaRPr>
          </a:p>
        </p:txBody>
      </p:sp>
    </p:spTree>
    <p:extLst>
      <p:ext uri="{BB962C8B-B14F-4D97-AF65-F5344CB8AC3E}">
        <p14:creationId xmlns:p14="http://schemas.microsoft.com/office/powerpoint/2010/main" val="3160391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3">
            <a:extLst>
              <a:ext uri="{FF2B5EF4-FFF2-40B4-BE49-F238E27FC236}">
                <a16:creationId xmlns:a16="http://schemas.microsoft.com/office/drawing/2014/main" id="{E277FC33-B898-4435-81A5-709F110D153F}"/>
              </a:ext>
            </a:extLst>
          </p:cNvPr>
          <p:cNvSpPr txBox="1">
            <a:spLocks noGrp="1" noChangeArrowheads="1"/>
          </p:cNvSpPr>
          <p:nvPr>
            <p:ph type="title"/>
          </p:nvPr>
        </p:nvSpPr>
        <p:spPr bwMode="auto">
          <a:xfrm>
            <a:off x="1768475" y="282575"/>
            <a:ext cx="6918325" cy="338554"/>
          </a:xfrm>
          <a:prstGeom prst="rect">
            <a:avLst/>
          </a:prstGeom>
          <a:noFill/>
          <a:ln w="9525">
            <a:noFill/>
            <a:miter lim="800000"/>
            <a:headEnd/>
            <a:tailEnd/>
          </a:ln>
          <a:effectLst/>
        </p:spPr>
        <p:txBody>
          <a:bodyPr>
            <a:spAutoFit/>
          </a:bodyPr>
          <a:lstStyle/>
          <a:p>
            <a:pPr>
              <a:spcBef>
                <a:spcPct val="50000"/>
              </a:spcBef>
              <a:defRPr/>
            </a:pPr>
            <a:r>
              <a:rPr lang="en-GB" sz="2200" b="1" dirty="0">
                <a:solidFill>
                  <a:srgbClr val="CC0000"/>
                </a:solidFill>
                <a:latin typeface="Arial Narrow" panose="020B0606020202030204" pitchFamily="34" charset="0"/>
                <a:cs typeface="+mn-cs"/>
              </a:rPr>
              <a:t>Guiding Principles - Working at height</a:t>
            </a:r>
          </a:p>
        </p:txBody>
      </p:sp>
      <p:sp>
        <p:nvSpPr>
          <p:cNvPr id="7" name="Rectangle 4">
            <a:extLst>
              <a:ext uri="{FF2B5EF4-FFF2-40B4-BE49-F238E27FC236}">
                <a16:creationId xmlns:a16="http://schemas.microsoft.com/office/drawing/2014/main" id="{1FEBFAE3-DD96-4780-A4B8-1C3F11E7B9E6}"/>
              </a:ext>
            </a:extLst>
          </p:cNvPr>
          <p:cNvSpPr>
            <a:spLocks noChangeArrowheads="1"/>
          </p:cNvSpPr>
          <p:nvPr/>
        </p:nvSpPr>
        <p:spPr bwMode="auto">
          <a:xfrm>
            <a:off x="1731962" y="631826"/>
            <a:ext cx="7412038"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lnSpc>
                <a:spcPct val="95000"/>
              </a:lnSpc>
            </a:pPr>
            <a:r>
              <a:rPr lang="en-GB" altLang="en-US" sz="2000" dirty="0">
                <a:solidFill>
                  <a:srgbClr val="FF0000"/>
                </a:solidFill>
                <a:latin typeface="Arial Narrow" panose="020B0606020202030204" pitchFamily="34" charset="0"/>
              </a:rPr>
              <a:t>Use Platforms, steps and fall Protection systems…..</a:t>
            </a:r>
          </a:p>
        </p:txBody>
      </p:sp>
      <p:pic>
        <p:nvPicPr>
          <p:cNvPr id="8" name="Picture 5" descr="\\womfmvirtuk01\WOMHome01\B041522\My Documents\LS project\project Photots\Image026.jpg">
            <a:extLst>
              <a:ext uri="{FF2B5EF4-FFF2-40B4-BE49-F238E27FC236}">
                <a16:creationId xmlns:a16="http://schemas.microsoft.com/office/drawing/2014/main" id="{D8A7420F-3A20-4017-B760-8B18B5E291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987" y="1677988"/>
            <a:ext cx="1981200" cy="14478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9" name="Text Box 6">
            <a:extLst>
              <a:ext uri="{FF2B5EF4-FFF2-40B4-BE49-F238E27FC236}">
                <a16:creationId xmlns:a16="http://schemas.microsoft.com/office/drawing/2014/main" id="{C782249A-E479-41C5-A29D-BAC18D034224}"/>
              </a:ext>
            </a:extLst>
          </p:cNvPr>
          <p:cNvSpPr txBox="1">
            <a:spLocks noChangeArrowheads="1"/>
          </p:cNvSpPr>
          <p:nvPr/>
        </p:nvSpPr>
        <p:spPr bwMode="auto">
          <a:xfrm>
            <a:off x="788987" y="3221038"/>
            <a:ext cx="1905000" cy="586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spcBef>
                <a:spcPct val="50000"/>
              </a:spcBef>
            </a:pPr>
            <a:r>
              <a:rPr lang="en-GB" altLang="en-US" sz="1600" dirty="0">
                <a:solidFill>
                  <a:schemeClr val="tx2"/>
                </a:solidFill>
                <a:latin typeface="Arial Narrow" panose="020B0606020202030204" pitchFamily="34" charset="0"/>
                <a:ea typeface="MS PGothic" panose="020B0600070205080204" pitchFamily="34" charset="-128"/>
              </a:rPr>
              <a:t>Full Height Fixed Platform</a:t>
            </a:r>
          </a:p>
        </p:txBody>
      </p:sp>
      <p:sp>
        <p:nvSpPr>
          <p:cNvPr id="10" name="Text Box 11">
            <a:extLst>
              <a:ext uri="{FF2B5EF4-FFF2-40B4-BE49-F238E27FC236}">
                <a16:creationId xmlns:a16="http://schemas.microsoft.com/office/drawing/2014/main" id="{A696DD55-141B-4952-BDAF-5D5636F93896}"/>
              </a:ext>
            </a:extLst>
          </p:cNvPr>
          <p:cNvSpPr txBox="1">
            <a:spLocks noChangeArrowheads="1"/>
          </p:cNvSpPr>
          <p:nvPr/>
        </p:nvSpPr>
        <p:spPr bwMode="auto">
          <a:xfrm>
            <a:off x="788987" y="3425826"/>
            <a:ext cx="2362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pPr>
            <a:endParaRPr lang="en-US" altLang="en-US" sz="1600">
              <a:ea typeface="MS PGothic" panose="020B0600070205080204" pitchFamily="34" charset="-128"/>
            </a:endParaRPr>
          </a:p>
        </p:txBody>
      </p:sp>
      <p:pic>
        <p:nvPicPr>
          <p:cNvPr id="11" name="Picture 14" descr="J:\Loading Project 2008\Site progress Pics\Steelpark Exclusion Zones\Half Height 1.jpg">
            <a:extLst>
              <a:ext uri="{FF2B5EF4-FFF2-40B4-BE49-F238E27FC236}">
                <a16:creationId xmlns:a16="http://schemas.microsoft.com/office/drawing/2014/main" id="{A2FC30B0-0C94-489D-8A38-84738F6CA9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1587" y="1677988"/>
            <a:ext cx="1981200" cy="13716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2" name="Text Box 15">
            <a:extLst>
              <a:ext uri="{FF2B5EF4-FFF2-40B4-BE49-F238E27FC236}">
                <a16:creationId xmlns:a16="http://schemas.microsoft.com/office/drawing/2014/main" id="{4C1C6E83-EAD4-44E3-AD81-6AC33BCE33D0}"/>
              </a:ext>
            </a:extLst>
          </p:cNvPr>
          <p:cNvSpPr txBox="1">
            <a:spLocks noChangeArrowheads="1"/>
          </p:cNvSpPr>
          <p:nvPr/>
        </p:nvSpPr>
        <p:spPr bwMode="auto">
          <a:xfrm>
            <a:off x="6351587" y="3278188"/>
            <a:ext cx="2057400" cy="34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pPr>
            <a:r>
              <a:rPr lang="en-GB" altLang="en-US" sz="1600" dirty="0">
                <a:solidFill>
                  <a:schemeClr val="tx2"/>
                </a:solidFill>
                <a:latin typeface="Arial Narrow" panose="020B0606020202030204" pitchFamily="34" charset="0"/>
                <a:ea typeface="MS PGothic" panose="020B0600070205080204" pitchFamily="34" charset="-128"/>
              </a:rPr>
              <a:t>Half Height Platform</a:t>
            </a:r>
          </a:p>
        </p:txBody>
      </p:sp>
      <p:pic>
        <p:nvPicPr>
          <p:cNvPr id="13" name="Picture 16" descr="\\womfmvirtuk01\WOMHome01\B041522\My Documents\LS project\Bluescope visit Aug 08\Logistics rail terminal\P1000204.JPG">
            <a:extLst>
              <a:ext uri="{FF2B5EF4-FFF2-40B4-BE49-F238E27FC236}">
                <a16:creationId xmlns:a16="http://schemas.microsoft.com/office/drawing/2014/main" id="{638150E7-3B6D-4CB9-BA38-6981DBDD04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8387" y="1677988"/>
            <a:ext cx="1981200" cy="13716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4" name="Text Box 17">
            <a:extLst>
              <a:ext uri="{FF2B5EF4-FFF2-40B4-BE49-F238E27FC236}">
                <a16:creationId xmlns:a16="http://schemas.microsoft.com/office/drawing/2014/main" id="{11C88017-DEFF-4FEB-A97C-2FE79FFF99CC}"/>
              </a:ext>
            </a:extLst>
          </p:cNvPr>
          <p:cNvSpPr txBox="1">
            <a:spLocks noChangeArrowheads="1"/>
          </p:cNvSpPr>
          <p:nvPr/>
        </p:nvSpPr>
        <p:spPr bwMode="auto">
          <a:xfrm>
            <a:off x="3608387" y="3278188"/>
            <a:ext cx="2057400" cy="34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pPr>
            <a:r>
              <a:rPr lang="en-GB" altLang="en-US" sz="1600" dirty="0">
                <a:solidFill>
                  <a:schemeClr val="tx2"/>
                </a:solidFill>
                <a:latin typeface="Arial Narrow" panose="020B0606020202030204" pitchFamily="34" charset="0"/>
                <a:ea typeface="MS PGothic" panose="020B0600070205080204" pitchFamily="34" charset="-128"/>
              </a:rPr>
              <a:t>Full Height Platform</a:t>
            </a:r>
          </a:p>
        </p:txBody>
      </p:sp>
    </p:spTree>
    <p:extLst>
      <p:ext uri="{BB962C8B-B14F-4D97-AF65-F5344CB8AC3E}">
        <p14:creationId xmlns:p14="http://schemas.microsoft.com/office/powerpoint/2010/main" val="3495853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par>
                                <p:cTn id="11" presetID="9"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dissolve">
                                      <p:cBhvr>
                                        <p:cTn id="13" dur="500"/>
                                        <p:tgtEl>
                                          <p:spTgt spid="13"/>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dissolve">
                                      <p:cBhvr>
                                        <p:cTn id="16" dur="500"/>
                                        <p:tgtEl>
                                          <p:spTgt spid="14"/>
                                        </p:tgtEl>
                                      </p:cBhvr>
                                    </p:animEffect>
                                  </p:childTnLst>
                                </p:cTn>
                              </p:par>
                              <p:par>
                                <p:cTn id="17" presetID="9"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dissolve">
                                      <p:cBhvr>
                                        <p:cTn id="19" dur="500"/>
                                        <p:tgtEl>
                                          <p:spTgt spid="11"/>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3">
            <a:extLst>
              <a:ext uri="{FF2B5EF4-FFF2-40B4-BE49-F238E27FC236}">
                <a16:creationId xmlns:a16="http://schemas.microsoft.com/office/drawing/2014/main" id="{17797A71-F47A-4724-8571-90399F29F8AF}"/>
              </a:ext>
            </a:extLst>
          </p:cNvPr>
          <p:cNvSpPr txBox="1">
            <a:spLocks noGrp="1" noChangeArrowheads="1"/>
          </p:cNvSpPr>
          <p:nvPr>
            <p:ph type="title"/>
          </p:nvPr>
        </p:nvSpPr>
        <p:spPr bwMode="auto">
          <a:xfrm>
            <a:off x="1768475" y="282575"/>
            <a:ext cx="6918325" cy="338554"/>
          </a:xfrm>
          <a:prstGeom prst="rect">
            <a:avLst/>
          </a:prstGeom>
          <a:noFill/>
          <a:ln w="9525">
            <a:noFill/>
            <a:miter lim="800000"/>
            <a:headEnd/>
            <a:tailEnd/>
          </a:ln>
          <a:effectLst/>
        </p:spPr>
        <p:txBody>
          <a:bodyPr>
            <a:spAutoFit/>
          </a:bodyPr>
          <a:lstStyle/>
          <a:p>
            <a:pPr>
              <a:spcBef>
                <a:spcPct val="50000"/>
              </a:spcBef>
              <a:defRPr/>
            </a:pPr>
            <a:r>
              <a:rPr lang="en-GB" sz="2200" b="1" dirty="0">
                <a:solidFill>
                  <a:srgbClr val="CC0000"/>
                </a:solidFill>
                <a:latin typeface="Arial Narrow" panose="020B0606020202030204" pitchFamily="34" charset="0"/>
                <a:cs typeface="+mn-cs"/>
              </a:rPr>
              <a:t>Guiding Principles - Working at height</a:t>
            </a:r>
          </a:p>
        </p:txBody>
      </p:sp>
      <p:sp>
        <p:nvSpPr>
          <p:cNvPr id="7" name="Text Box 11">
            <a:extLst>
              <a:ext uri="{FF2B5EF4-FFF2-40B4-BE49-F238E27FC236}">
                <a16:creationId xmlns:a16="http://schemas.microsoft.com/office/drawing/2014/main" id="{5C95957E-0C3A-4C87-97D5-FEA42EB7FE2E}"/>
              </a:ext>
            </a:extLst>
          </p:cNvPr>
          <p:cNvSpPr txBox="1">
            <a:spLocks noChangeArrowheads="1"/>
          </p:cNvSpPr>
          <p:nvPr/>
        </p:nvSpPr>
        <p:spPr bwMode="auto">
          <a:xfrm>
            <a:off x="1930400" y="3337719"/>
            <a:ext cx="2362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pPr>
            <a:endParaRPr lang="en-US" altLang="en-US" sz="1600">
              <a:ea typeface="MS PGothic" panose="020B0600070205080204" pitchFamily="34" charset="-128"/>
            </a:endParaRPr>
          </a:p>
        </p:txBody>
      </p:sp>
      <p:pic>
        <p:nvPicPr>
          <p:cNvPr id="8" name="Picture 4" descr="Good - access to cab - 3 points of contact">
            <a:extLst>
              <a:ext uri="{FF2B5EF4-FFF2-40B4-BE49-F238E27FC236}">
                <a16:creationId xmlns:a16="http://schemas.microsoft.com/office/drawing/2014/main" id="{8F4AAAE1-D434-4FBE-B37B-6B2F851A78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250" y="679450"/>
            <a:ext cx="3402013" cy="4441031"/>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 name="Text Box 5">
            <a:extLst>
              <a:ext uri="{FF2B5EF4-FFF2-40B4-BE49-F238E27FC236}">
                <a16:creationId xmlns:a16="http://schemas.microsoft.com/office/drawing/2014/main" id="{D36CBBBE-3B09-4D98-B326-BF621CE8C6EC}"/>
              </a:ext>
            </a:extLst>
          </p:cNvPr>
          <p:cNvSpPr txBox="1">
            <a:spLocks noChangeArrowheads="1"/>
          </p:cNvSpPr>
          <p:nvPr/>
        </p:nvSpPr>
        <p:spPr bwMode="auto">
          <a:xfrm>
            <a:off x="3371850" y="2096294"/>
            <a:ext cx="4968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GB" altLang="en-US" sz="2800" b="1">
                <a:solidFill>
                  <a:srgbClr val="FF0000"/>
                </a:solidFill>
              </a:rPr>
              <a:t>2</a:t>
            </a:r>
          </a:p>
        </p:txBody>
      </p:sp>
      <p:sp>
        <p:nvSpPr>
          <p:cNvPr id="10" name="Text Box 6">
            <a:extLst>
              <a:ext uri="{FF2B5EF4-FFF2-40B4-BE49-F238E27FC236}">
                <a16:creationId xmlns:a16="http://schemas.microsoft.com/office/drawing/2014/main" id="{69367CA5-173D-414E-A9BD-4B0935BA0F7E}"/>
              </a:ext>
            </a:extLst>
          </p:cNvPr>
          <p:cNvSpPr txBox="1">
            <a:spLocks noChangeArrowheads="1"/>
          </p:cNvSpPr>
          <p:nvPr/>
        </p:nvSpPr>
        <p:spPr bwMode="auto">
          <a:xfrm>
            <a:off x="4013200" y="1639094"/>
            <a:ext cx="4968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GB" altLang="en-US" sz="2800" b="1">
                <a:solidFill>
                  <a:srgbClr val="FF0000"/>
                </a:solidFill>
              </a:rPr>
              <a:t>1</a:t>
            </a:r>
          </a:p>
        </p:txBody>
      </p:sp>
      <p:sp>
        <p:nvSpPr>
          <p:cNvPr id="11" name="Text Box 7">
            <a:extLst>
              <a:ext uri="{FF2B5EF4-FFF2-40B4-BE49-F238E27FC236}">
                <a16:creationId xmlns:a16="http://schemas.microsoft.com/office/drawing/2014/main" id="{7AAC6D07-8801-4369-8659-A81A99180B23}"/>
              </a:ext>
            </a:extLst>
          </p:cNvPr>
          <p:cNvSpPr txBox="1">
            <a:spLocks noChangeArrowheads="1"/>
          </p:cNvSpPr>
          <p:nvPr/>
        </p:nvSpPr>
        <p:spPr bwMode="auto">
          <a:xfrm>
            <a:off x="4013200" y="3674269"/>
            <a:ext cx="4968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GB" altLang="en-US" sz="2800" b="1" dirty="0">
                <a:solidFill>
                  <a:srgbClr val="FF0000"/>
                </a:solidFill>
              </a:rPr>
              <a:t>3</a:t>
            </a:r>
          </a:p>
        </p:txBody>
      </p:sp>
      <p:sp>
        <p:nvSpPr>
          <p:cNvPr id="12" name="Text Box 8">
            <a:extLst>
              <a:ext uri="{FF2B5EF4-FFF2-40B4-BE49-F238E27FC236}">
                <a16:creationId xmlns:a16="http://schemas.microsoft.com/office/drawing/2014/main" id="{1942B0FD-3252-43EE-AB4E-A017A29FCEEB}"/>
              </a:ext>
            </a:extLst>
          </p:cNvPr>
          <p:cNvSpPr txBox="1">
            <a:spLocks noChangeArrowheads="1"/>
          </p:cNvSpPr>
          <p:nvPr/>
        </p:nvSpPr>
        <p:spPr bwMode="auto">
          <a:xfrm>
            <a:off x="6053139" y="2297906"/>
            <a:ext cx="294481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GB" altLang="en-US" sz="2200" b="1" dirty="0">
                <a:latin typeface="Arial Narrow" panose="020B0606020202030204" pitchFamily="34" charset="0"/>
              </a:rPr>
              <a:t>3 points of contact</a:t>
            </a:r>
          </a:p>
        </p:txBody>
      </p:sp>
    </p:spTree>
    <p:extLst>
      <p:ext uri="{BB962C8B-B14F-4D97-AF65-F5344CB8AC3E}">
        <p14:creationId xmlns:p14="http://schemas.microsoft.com/office/powerpoint/2010/main" val="213790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dissolve">
                                      <p:cBhvr>
                                        <p:cTn id="11" dur="500"/>
                                        <p:tgtEl>
                                          <p:spTgt spid="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dissolv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3">
            <a:extLst>
              <a:ext uri="{FF2B5EF4-FFF2-40B4-BE49-F238E27FC236}">
                <a16:creationId xmlns:a16="http://schemas.microsoft.com/office/drawing/2014/main" id="{0D797013-C021-47D0-A75C-51C344D4AD68}"/>
              </a:ext>
            </a:extLst>
          </p:cNvPr>
          <p:cNvSpPr txBox="1">
            <a:spLocks noGrp="1" noChangeArrowheads="1"/>
          </p:cNvSpPr>
          <p:nvPr>
            <p:ph type="title"/>
          </p:nvPr>
        </p:nvSpPr>
        <p:spPr bwMode="auto">
          <a:xfrm>
            <a:off x="1768475" y="282575"/>
            <a:ext cx="6918325" cy="338554"/>
          </a:xfrm>
          <a:prstGeom prst="rect">
            <a:avLst/>
          </a:prstGeom>
          <a:noFill/>
          <a:ln w="9525">
            <a:noFill/>
            <a:miter lim="800000"/>
            <a:headEnd/>
            <a:tailEnd/>
          </a:ln>
          <a:effectLst/>
        </p:spPr>
        <p:txBody>
          <a:bodyPr>
            <a:spAutoFit/>
          </a:bodyPr>
          <a:lstStyle/>
          <a:p>
            <a:pPr>
              <a:spcBef>
                <a:spcPct val="50000"/>
              </a:spcBef>
              <a:defRPr/>
            </a:pPr>
            <a:r>
              <a:rPr lang="en-GB" sz="2200" b="1" dirty="0">
                <a:solidFill>
                  <a:srgbClr val="CC0000"/>
                </a:solidFill>
                <a:latin typeface="Arial Narrow" panose="020B0606020202030204" pitchFamily="34" charset="0"/>
                <a:cs typeface="+mn-cs"/>
              </a:rPr>
              <a:t>Guiding Principles - Working at height</a:t>
            </a:r>
          </a:p>
        </p:txBody>
      </p:sp>
      <p:pic>
        <p:nvPicPr>
          <p:cNvPr id="7" name="Picture 6">
            <a:extLst>
              <a:ext uri="{FF2B5EF4-FFF2-40B4-BE49-F238E27FC236}">
                <a16:creationId xmlns:a16="http://schemas.microsoft.com/office/drawing/2014/main" id="{BF2D930E-FD61-4A04-9D30-4488C0930B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0924" y="621129"/>
            <a:ext cx="6918325" cy="3658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4">
            <a:extLst>
              <a:ext uri="{FF2B5EF4-FFF2-40B4-BE49-F238E27FC236}">
                <a16:creationId xmlns:a16="http://schemas.microsoft.com/office/drawing/2014/main" id="{8452905A-0DAF-43F7-B15D-D2FD7583F272}"/>
              </a:ext>
            </a:extLst>
          </p:cNvPr>
          <p:cNvSpPr>
            <a:spLocks noChangeArrowheads="1"/>
          </p:cNvSpPr>
          <p:nvPr/>
        </p:nvSpPr>
        <p:spPr bwMode="auto">
          <a:xfrm>
            <a:off x="2305050" y="4429541"/>
            <a:ext cx="47879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lnSpc>
                <a:spcPct val="95000"/>
              </a:lnSpc>
            </a:pPr>
            <a:r>
              <a:rPr lang="en-GB" altLang="en-US" dirty="0">
                <a:solidFill>
                  <a:srgbClr val="FF0000"/>
                </a:solidFill>
                <a:latin typeface="Arial Narrow" panose="020B0606020202030204" pitchFamily="34" charset="0"/>
                <a:ea typeface="MS PGothic" panose="020B0600070205080204" pitchFamily="34" charset="-128"/>
              </a:rPr>
              <a:t>Never Step backwards!!  </a:t>
            </a:r>
          </a:p>
        </p:txBody>
      </p:sp>
    </p:spTree>
    <p:extLst>
      <p:ext uri="{BB962C8B-B14F-4D97-AF65-F5344CB8AC3E}">
        <p14:creationId xmlns:p14="http://schemas.microsoft.com/office/powerpoint/2010/main" val="40125307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3">
            <a:extLst>
              <a:ext uri="{FF2B5EF4-FFF2-40B4-BE49-F238E27FC236}">
                <a16:creationId xmlns:a16="http://schemas.microsoft.com/office/drawing/2014/main" id="{C1853C09-0B42-4867-99F2-9756C8DCC07D}"/>
              </a:ext>
            </a:extLst>
          </p:cNvPr>
          <p:cNvSpPr txBox="1">
            <a:spLocks noGrp="1" noChangeArrowheads="1"/>
          </p:cNvSpPr>
          <p:nvPr>
            <p:ph type="title"/>
          </p:nvPr>
        </p:nvSpPr>
        <p:spPr bwMode="auto">
          <a:xfrm>
            <a:off x="1768475" y="282575"/>
            <a:ext cx="6918325" cy="338554"/>
          </a:xfrm>
          <a:prstGeom prst="rect">
            <a:avLst/>
          </a:prstGeom>
          <a:noFill/>
          <a:ln w="9525">
            <a:noFill/>
            <a:miter lim="800000"/>
            <a:headEnd/>
            <a:tailEnd/>
          </a:ln>
          <a:effectLst/>
        </p:spPr>
        <p:txBody>
          <a:bodyPr>
            <a:spAutoFit/>
          </a:bodyPr>
          <a:lstStyle/>
          <a:p>
            <a:pPr>
              <a:spcBef>
                <a:spcPct val="50000"/>
              </a:spcBef>
              <a:defRPr/>
            </a:pPr>
            <a:r>
              <a:rPr lang="en-GB" sz="2200" b="1" dirty="0">
                <a:solidFill>
                  <a:srgbClr val="CC0000"/>
                </a:solidFill>
                <a:latin typeface="Arial Narrow" panose="020B0606020202030204" pitchFamily="34" charset="0"/>
                <a:cs typeface="+mn-cs"/>
              </a:rPr>
              <a:t>Guiding Principles - Working at height</a:t>
            </a:r>
          </a:p>
        </p:txBody>
      </p:sp>
      <p:pic>
        <p:nvPicPr>
          <p:cNvPr id="8" name="Picture 3" descr="manual-handling-legislation2[1]">
            <a:extLst>
              <a:ext uri="{FF2B5EF4-FFF2-40B4-BE49-F238E27FC236}">
                <a16:creationId xmlns:a16="http://schemas.microsoft.com/office/drawing/2014/main" id="{DEDA5EA8-A2C6-4BA7-AE51-0769D7D6CD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879" y="1031875"/>
            <a:ext cx="2865437" cy="395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4">
            <a:extLst>
              <a:ext uri="{FF2B5EF4-FFF2-40B4-BE49-F238E27FC236}">
                <a16:creationId xmlns:a16="http://schemas.microsoft.com/office/drawing/2014/main" id="{88169068-97B2-4281-B5D8-3D9FA9F3CBB9}"/>
              </a:ext>
            </a:extLst>
          </p:cNvPr>
          <p:cNvSpPr>
            <a:spLocks noChangeArrowheads="1"/>
          </p:cNvSpPr>
          <p:nvPr/>
        </p:nvSpPr>
        <p:spPr bwMode="white">
          <a:xfrm>
            <a:off x="2123281" y="757238"/>
            <a:ext cx="815975"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GB" altLang="en-US" sz="9600" dirty="0">
                <a:solidFill>
                  <a:srgbClr val="FF0000"/>
                </a:solidFill>
                <a:latin typeface="SimSun" panose="02010600030101010101" pitchFamily="2" charset="-122"/>
                <a:sym typeface="Wingdings" panose="05000000000000000000" pitchFamily="2" charset="2"/>
              </a:rPr>
              <a:t></a:t>
            </a:r>
            <a:r>
              <a:rPr lang="en-GB" altLang="en-US" sz="1400" dirty="0">
                <a:solidFill>
                  <a:srgbClr val="000066"/>
                </a:solidFill>
              </a:rPr>
              <a:t> </a:t>
            </a:r>
            <a:endParaRPr lang="en-GB" altLang="en-US" dirty="0"/>
          </a:p>
        </p:txBody>
      </p:sp>
      <p:pic>
        <p:nvPicPr>
          <p:cNvPr id="10" name="Picture 5" descr="manual-handling-legislation1[1]">
            <a:extLst>
              <a:ext uri="{FF2B5EF4-FFF2-40B4-BE49-F238E27FC236}">
                <a16:creationId xmlns:a16="http://schemas.microsoft.com/office/drawing/2014/main" id="{33B093B2-B9B1-438F-ABDA-2B780E707E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6052" y="1031874"/>
            <a:ext cx="2843212" cy="395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6">
            <a:extLst>
              <a:ext uri="{FF2B5EF4-FFF2-40B4-BE49-F238E27FC236}">
                <a16:creationId xmlns:a16="http://schemas.microsoft.com/office/drawing/2014/main" id="{1C6B6FD4-908B-456F-BB74-99466F501564}"/>
              </a:ext>
            </a:extLst>
          </p:cNvPr>
          <p:cNvSpPr>
            <a:spLocks noChangeArrowheads="1"/>
          </p:cNvSpPr>
          <p:nvPr/>
        </p:nvSpPr>
        <p:spPr bwMode="white">
          <a:xfrm>
            <a:off x="3556793" y="1291015"/>
            <a:ext cx="938212"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GB" altLang="en-US" sz="9600" dirty="0">
                <a:solidFill>
                  <a:srgbClr val="00FF00"/>
                </a:solidFill>
                <a:latin typeface="SimSun" panose="02010600030101010101" pitchFamily="2" charset="-122"/>
                <a:sym typeface="Wingdings" panose="05000000000000000000" pitchFamily="2" charset="2"/>
              </a:rPr>
              <a:t></a:t>
            </a:r>
            <a:r>
              <a:rPr lang="en-GB" altLang="en-US" sz="1400" dirty="0">
                <a:solidFill>
                  <a:srgbClr val="000066"/>
                </a:solidFill>
              </a:rPr>
              <a:t> </a:t>
            </a:r>
            <a:endParaRPr lang="en-GB" altLang="en-US" dirty="0"/>
          </a:p>
        </p:txBody>
      </p:sp>
      <p:pic>
        <p:nvPicPr>
          <p:cNvPr id="12" name="Picture 11">
            <a:extLst>
              <a:ext uri="{FF2B5EF4-FFF2-40B4-BE49-F238E27FC236}">
                <a16:creationId xmlns:a16="http://schemas.microsoft.com/office/drawing/2014/main" id="{B09FB1AE-A0B5-424C-A3DA-31CCAD32A7F5}"/>
              </a:ext>
            </a:extLst>
          </p:cNvPr>
          <p:cNvPicPr>
            <a:picLocks noChangeAspect="1"/>
          </p:cNvPicPr>
          <p:nvPr/>
        </p:nvPicPr>
        <p:blipFill>
          <a:blip r:embed="rId5"/>
          <a:stretch>
            <a:fillRect/>
          </a:stretch>
        </p:blipFill>
        <p:spPr>
          <a:xfrm>
            <a:off x="3784601" y="1900449"/>
            <a:ext cx="7338362" cy="908383"/>
          </a:xfrm>
          <a:prstGeom prst="rect">
            <a:avLst/>
          </a:prstGeom>
        </p:spPr>
      </p:pic>
    </p:spTree>
    <p:extLst>
      <p:ext uri="{BB962C8B-B14F-4D97-AF65-F5344CB8AC3E}">
        <p14:creationId xmlns:p14="http://schemas.microsoft.com/office/powerpoint/2010/main" val="512831842"/>
      </p:ext>
    </p:extLst>
  </p:cSld>
  <p:clrMapOvr>
    <a:masterClrMapping/>
  </p:clrMapOvr>
</p:sld>
</file>

<file path=ppt/theme/theme1.xml><?xml version="1.0" encoding="utf-8"?>
<a:theme xmlns:a="http://schemas.openxmlformats.org/drawingml/2006/main" name="POFM Powerpoint Pr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2" id="{F417BFA1-6246-E044-B146-FE9D3E763786}" vid="{7E78F0B3-5931-4849-82DC-6FF2064029B2}"/>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POFM Powerpoint Pro</Template>
  <TotalTime>2426</TotalTime>
  <Words>1296</Words>
  <Application>Microsoft Office PowerPoint</Application>
  <PresentationFormat>On-screen Show (16:9)</PresentationFormat>
  <Paragraphs>128</Paragraphs>
  <Slides>16</Slides>
  <Notes>13</Notes>
  <HiddenSlides>0</HiddenSlides>
  <MMClips>1</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2" baseType="lpstr">
      <vt:lpstr>SimSun</vt:lpstr>
      <vt:lpstr>Arial</vt:lpstr>
      <vt:lpstr>Arial Narrow</vt:lpstr>
      <vt:lpstr>Calibri</vt:lpstr>
      <vt:lpstr>POFM Powerpoint Pro</vt:lpstr>
      <vt:lpstr>Photo Editor Photo</vt:lpstr>
      <vt:lpstr>Working at Height   </vt:lpstr>
      <vt:lpstr>Guiding Principles – Working at height</vt:lpstr>
      <vt:lpstr>Guiding Principles - Working at height</vt:lpstr>
      <vt:lpstr>Guiding Principles - Working at height</vt:lpstr>
      <vt:lpstr>Guiding Principles - Working at height</vt:lpstr>
      <vt:lpstr>Guiding Principles - Working at height</vt:lpstr>
      <vt:lpstr>Guiding Principles - Working at height</vt:lpstr>
      <vt:lpstr>Guiding Principles - Working at height</vt:lpstr>
      <vt:lpstr>Guiding Principles - Working at height</vt:lpstr>
      <vt:lpstr>Guiding Principles - Working at height</vt:lpstr>
      <vt:lpstr>Guiding Principles - Working at height</vt:lpstr>
      <vt:lpstr>Guiding Principles - Working at height</vt:lpstr>
      <vt:lpstr>Guiding Principles - Working at height</vt:lpstr>
      <vt:lpstr>Guiding Principles - Working at height</vt:lpstr>
      <vt:lpstr>Quiz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Klinkenberg, Mira</dc:creator>
  <cp:lastModifiedBy>Reynolds, Claire</cp:lastModifiedBy>
  <cp:revision>81</cp:revision>
  <dcterms:created xsi:type="dcterms:W3CDTF">2017-01-06T08:26:31Z</dcterms:created>
  <dcterms:modified xsi:type="dcterms:W3CDTF">2023-11-28T21:44:20Z</dcterms:modified>
</cp:coreProperties>
</file>