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88" r:id="rId2"/>
    <p:sldId id="305" r:id="rId3"/>
    <p:sldId id="306" r:id="rId4"/>
    <p:sldId id="307" r:id="rId5"/>
    <p:sldId id="308" r:id="rId6"/>
    <p:sldId id="309" r:id="rId7"/>
    <p:sldId id="290" r:id="rId8"/>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guide id="3" pos="309">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lls, Beata" initials="W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11A"/>
    <a:srgbClr val="BC2B2D"/>
    <a:srgbClr val="BD262A"/>
    <a:srgbClr val="BD2126"/>
    <a:srgbClr val="C01421"/>
    <a:srgbClr val="C51321"/>
    <a:srgbClr val="CB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10" autoAdjust="0"/>
    <p:restoredTop sz="95073" autoAdjust="0"/>
  </p:normalViewPr>
  <p:slideViewPr>
    <p:cSldViewPr snapToGrid="0" snapToObjects="1">
      <p:cViewPr varScale="1">
        <p:scale>
          <a:sx n="88" d="100"/>
          <a:sy n="88" d="100"/>
        </p:scale>
        <p:origin x="-558" y="-102"/>
      </p:cViewPr>
      <p:guideLst>
        <p:guide orient="horz" pos="1620"/>
        <p:guide pos="2880"/>
        <p:guide pos="3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37" d="100"/>
          <a:sy n="137" d="100"/>
        </p:scale>
        <p:origin x="548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ADE46-8FD0-B843-A0F6-40114F2B09A7}" type="datetimeFigureOut">
              <a:rPr lang="nl-NL" smtClean="0"/>
              <a:t>15-5-2019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254094-3E52-4C49-87C5-A008A8CB619F}" type="slidenum">
              <a:rPr lang="nl-NL" smtClean="0"/>
              <a:t>‹#›</a:t>
            </a:fld>
            <a:endParaRPr lang="nl-NL"/>
          </a:p>
        </p:txBody>
      </p:sp>
    </p:spTree>
    <p:extLst>
      <p:ext uri="{BB962C8B-B14F-4D97-AF65-F5344CB8AC3E}">
        <p14:creationId xmlns:p14="http://schemas.microsoft.com/office/powerpoint/2010/main" val="25118171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a:t>This module looks at a variety of topics including checks and defect reporting, what to do in an incident, documentation and your role, that of a driver</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2</a:t>
            </a:fld>
            <a:endParaRPr lang="nl-NL"/>
          </a:p>
        </p:txBody>
      </p:sp>
    </p:spTree>
    <p:extLst>
      <p:ext uri="{BB962C8B-B14F-4D97-AF65-F5344CB8AC3E}">
        <p14:creationId xmlns:p14="http://schemas.microsoft.com/office/powerpoint/2010/main" val="207204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a:t>Maintenance is essential, but the responsibility of your managers and companies, however the checking of equipment and reporting of defects is your responsibility. Every company should have it’s own defect reporting system, in order to capture and resolve problems with the tractor unit or trailer</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3</a:t>
            </a:fld>
            <a:endParaRPr lang="nl-NL"/>
          </a:p>
        </p:txBody>
      </p:sp>
    </p:spTree>
    <p:extLst>
      <p:ext uri="{BB962C8B-B14F-4D97-AF65-F5344CB8AC3E}">
        <p14:creationId xmlns:p14="http://schemas.microsoft.com/office/powerpoint/2010/main" val="58670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a:t>Do you know how to report defects in your companies? Do things get fixed?</a:t>
            </a:r>
          </a:p>
          <a:p>
            <a:pPr>
              <a:spcBef>
                <a:spcPct val="0"/>
              </a:spcBef>
            </a:pPr>
            <a:endParaRPr lang="en-GB" altLang="en-US" dirty="0"/>
          </a:p>
          <a:p>
            <a:pPr>
              <a:spcBef>
                <a:spcPct val="0"/>
              </a:spcBef>
            </a:pPr>
            <a:r>
              <a:rPr lang="en-GB" altLang="en-US" dirty="0"/>
              <a:t>What should you check daily? </a:t>
            </a:r>
            <a:r>
              <a:rPr lang="en-GB" altLang="en-US" i="1" dirty="0"/>
              <a:t>(click to next slide)</a:t>
            </a:r>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4</a:t>
            </a:fld>
            <a:endParaRPr lang="nl-NL"/>
          </a:p>
        </p:txBody>
      </p:sp>
    </p:spTree>
    <p:extLst>
      <p:ext uri="{BB962C8B-B14F-4D97-AF65-F5344CB8AC3E}">
        <p14:creationId xmlns:p14="http://schemas.microsoft.com/office/powerpoint/2010/main" val="101181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a:t>And if you don’t make checks and report and rectify defects the outcome can be </a:t>
            </a:r>
            <a:r>
              <a:rPr lang="en-GB" altLang="en-US" dirty="0" err="1"/>
              <a:t>catostrophic</a:t>
            </a:r>
            <a:endParaRPr lang="en-GB" altLang="en-US" dirty="0"/>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5</a:t>
            </a:fld>
            <a:endParaRPr lang="nl-NL"/>
          </a:p>
        </p:txBody>
      </p:sp>
    </p:spTree>
    <p:extLst>
      <p:ext uri="{BB962C8B-B14F-4D97-AF65-F5344CB8AC3E}">
        <p14:creationId xmlns:p14="http://schemas.microsoft.com/office/powerpoint/2010/main" val="189162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a:t>So we’ve covered the checks that you should make every morning. What checks should you make prior to arriving at a loading site?</a:t>
            </a:r>
          </a:p>
          <a:p>
            <a:pPr>
              <a:spcBef>
                <a:spcPct val="0"/>
              </a:spcBef>
            </a:pPr>
            <a:r>
              <a:rPr lang="en-GB" altLang="en-US" dirty="0"/>
              <a:t>Firstly, it comes back to the safety principles . . . Do I have the equipment I need . . .Do I have all the PPE I require? Do I have my roof pole and do I have the load securing equipment I need for the load that I am collecting – enough straps of the correct standard, sufficient edge protection and any required timbers.</a:t>
            </a:r>
          </a:p>
          <a:p>
            <a:pPr>
              <a:spcBef>
                <a:spcPct val="0"/>
              </a:spcBef>
            </a:pPr>
            <a:endParaRPr lang="en-GB" altLang="en-US" dirty="0"/>
          </a:p>
          <a:p>
            <a:pPr>
              <a:spcBef>
                <a:spcPct val="0"/>
              </a:spcBef>
            </a:pPr>
            <a:r>
              <a:rPr lang="en-GB" altLang="en-US" dirty="0"/>
              <a:t>If I have everything then, is my equipment in good condition? Does my roof open and close easily? Are my curtains free from holes and is my trailer bed clean, tidy and dry?</a:t>
            </a:r>
          </a:p>
          <a:p>
            <a:pPr>
              <a:spcBef>
                <a:spcPct val="0"/>
              </a:spcBef>
            </a:pPr>
            <a:endParaRPr lang="en-GB" altLang="en-US" dirty="0"/>
          </a:p>
          <a:p>
            <a:pPr>
              <a:spcBef>
                <a:spcPct val="0"/>
              </a:spcBef>
            </a:pPr>
            <a:r>
              <a:rPr lang="en-GB" altLang="en-US" dirty="0"/>
              <a:t>If the answer to any of these questions is no, then you need to rectify the situation before arriving for loading. Either purchase the correct PPE or a roof pole. Replace straps. Defect the roof or curtains.</a:t>
            </a:r>
          </a:p>
          <a:p>
            <a:pPr>
              <a:spcBef>
                <a:spcPct val="0"/>
              </a:spcBef>
            </a:pPr>
            <a:endParaRPr lang="en-GB" altLang="en-US" dirty="0"/>
          </a:p>
          <a:p>
            <a:pPr>
              <a:spcBef>
                <a:spcPct val="0"/>
              </a:spcBef>
            </a:pPr>
            <a:r>
              <a:rPr lang="en-GB" altLang="en-US" dirty="0"/>
              <a:t>Then you can arrive and expect a safe, speedy and hassle free loading experience</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6</a:t>
            </a:fld>
            <a:endParaRPr lang="nl-NL"/>
          </a:p>
        </p:txBody>
      </p:sp>
    </p:spTree>
    <p:extLst>
      <p:ext uri="{BB962C8B-B14F-4D97-AF65-F5344CB8AC3E}">
        <p14:creationId xmlns:p14="http://schemas.microsoft.com/office/powerpoint/2010/main" val="1484947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eft">
    <p:spTree>
      <p:nvGrpSpPr>
        <p:cNvPr id="1" name=""/>
        <p:cNvGrpSpPr/>
        <p:nvPr/>
      </p:nvGrpSpPr>
      <p:grpSpPr>
        <a:xfrm>
          <a:off x="0" y="0"/>
          <a:ext cx="0" cy="0"/>
          <a:chOff x="0" y="0"/>
          <a:chExt cx="0" cy="0"/>
        </a:xfrm>
      </p:grpSpPr>
      <p:sp>
        <p:nvSpPr>
          <p:cNvPr id="2" name="Titel 1"/>
          <p:cNvSpPr>
            <a:spLocks noGrp="1"/>
          </p:cNvSpPr>
          <p:nvPr>
            <p:ph type="ctrTitle"/>
          </p:nvPr>
        </p:nvSpPr>
        <p:spPr>
          <a:xfrm>
            <a:off x="475404" y="2288909"/>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en-US" dirty="0"/>
              <a:t>Click to edit Master title style</a:t>
            </a:r>
            <a:endParaRPr lang="nl-NL" dirty="0"/>
          </a:p>
        </p:txBody>
      </p:sp>
      <p:sp>
        <p:nvSpPr>
          <p:cNvPr id="3" name="Subtitel 2"/>
          <p:cNvSpPr>
            <a:spLocks noGrp="1"/>
          </p:cNvSpPr>
          <p:nvPr>
            <p:ph type="subTitle" idx="1"/>
          </p:nvPr>
        </p:nvSpPr>
        <p:spPr>
          <a:xfrm>
            <a:off x="475404" y="2786592"/>
            <a:ext cx="6400800" cy="793750"/>
          </a:xfrm>
        </p:spPr>
        <p:txBody>
          <a:bodyPr>
            <a:normAutofit/>
          </a:bodyPr>
          <a:lstStyle>
            <a:lvl1pPr marL="0" indent="0" algn="l">
              <a:buNone/>
              <a:defRPr sz="1600" b="1" baseline="0">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sp>
        <p:nvSpPr>
          <p:cNvPr id="4" name="Tijdelijke aanduiding voor datum 3"/>
          <p:cNvSpPr>
            <a:spLocks noGrp="1"/>
          </p:cNvSpPr>
          <p:nvPr>
            <p:ph type="dt" sz="half" idx="10"/>
          </p:nvPr>
        </p:nvSpPr>
        <p:spPr>
          <a:xfrm>
            <a:off x="4407970" y="451363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01536E1F-E445-5548-A5F1-7DB8C22DC46F}" type="datetimeFigureOut">
              <a:rPr lang="nl-NL" smtClean="0"/>
              <a:pPr/>
              <a:t>15-5-2019</a:t>
            </a:fld>
            <a:endParaRPr lang="nl-NL" dirty="0"/>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5" y="423938"/>
            <a:ext cx="2408858" cy="876932"/>
          </a:xfrm>
          <a:prstGeom prst="rect">
            <a:avLst/>
          </a:prstGeom>
        </p:spPr>
      </p:pic>
      <p:pic>
        <p:nvPicPr>
          <p:cNvPr id="10"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805" y="4369574"/>
            <a:ext cx="2245059" cy="561967"/>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3344" y="-492944"/>
            <a:ext cx="6580687" cy="6580687"/>
          </a:xfrm>
          <a:prstGeom prst="rect">
            <a:avLst/>
          </a:prstGeom>
        </p:spPr>
      </p:pic>
    </p:spTree>
    <p:extLst>
      <p:ext uri="{BB962C8B-B14F-4D97-AF65-F5344CB8AC3E}">
        <p14:creationId xmlns:p14="http://schemas.microsoft.com/office/powerpoint/2010/main" val="38795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Long Titles">
    <p:spTree>
      <p:nvGrpSpPr>
        <p:cNvPr id="1" name=""/>
        <p:cNvGrpSpPr/>
        <p:nvPr/>
      </p:nvGrpSpPr>
      <p:grpSpPr>
        <a:xfrm>
          <a:off x="0" y="0"/>
          <a:ext cx="0" cy="0"/>
          <a:chOff x="0" y="0"/>
          <a:chExt cx="0" cy="0"/>
        </a:xfrm>
      </p:grpSpPr>
      <p:sp>
        <p:nvSpPr>
          <p:cNvPr id="2" name="Titel 1"/>
          <p:cNvSpPr>
            <a:spLocks noGrp="1"/>
          </p:cNvSpPr>
          <p:nvPr>
            <p:ph type="ctrTitle"/>
          </p:nvPr>
        </p:nvSpPr>
        <p:spPr>
          <a:xfrm>
            <a:off x="470355" y="2664618"/>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en-US"/>
              <a:t>Click to edit Master title style</a:t>
            </a:r>
            <a:endParaRPr lang="nl-NL" dirty="0"/>
          </a:p>
        </p:txBody>
      </p:sp>
      <p:sp>
        <p:nvSpPr>
          <p:cNvPr id="3" name="Subtitel 2"/>
          <p:cNvSpPr>
            <a:spLocks noGrp="1"/>
          </p:cNvSpPr>
          <p:nvPr>
            <p:ph type="subTitle" idx="1" hasCustomPrompt="1"/>
          </p:nvPr>
        </p:nvSpPr>
        <p:spPr>
          <a:xfrm>
            <a:off x="470355" y="3162301"/>
            <a:ext cx="6400800" cy="793750"/>
          </a:xfrm>
        </p:spPr>
        <p:txBody>
          <a:bodyPr>
            <a:normAutofit/>
          </a:bodyPr>
          <a:lstStyle>
            <a:lvl1pPr marL="0" indent="0" algn="l">
              <a:buNone/>
              <a:defRPr sz="1600" b="1">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 </a:t>
            </a:r>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5" y="423938"/>
            <a:ext cx="2408858" cy="876932"/>
          </a:xfrm>
          <a:prstGeom prst="rect">
            <a:avLst/>
          </a:prstGeom>
        </p:spPr>
      </p:pic>
      <p:sp>
        <p:nvSpPr>
          <p:cNvPr id="14" name="Tijdelijke aanduiding voor datum 3"/>
          <p:cNvSpPr>
            <a:spLocks noGrp="1"/>
          </p:cNvSpPr>
          <p:nvPr>
            <p:ph type="dt" sz="half" idx="10"/>
          </p:nvPr>
        </p:nvSpPr>
        <p:spPr>
          <a:xfrm>
            <a:off x="7486171" y="443108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01536E1F-E445-5548-A5F1-7DB8C22DC46F}" type="datetimeFigureOut">
              <a:rPr lang="nl-NL" smtClean="0"/>
              <a:pPr/>
              <a:t>15-5-2019</a:t>
            </a:fld>
            <a:endParaRPr lang="nl-NL" dirty="0"/>
          </a:p>
        </p:txBody>
      </p:sp>
      <p:pic>
        <p:nvPicPr>
          <p:cNvPr id="15"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805" y="4369574"/>
            <a:ext cx="2245059" cy="56196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3416" y="-2133449"/>
            <a:ext cx="5247116" cy="5247116"/>
          </a:xfrm>
          <a:prstGeom prst="rect">
            <a:avLst/>
          </a:prstGeom>
        </p:spPr>
      </p:pic>
    </p:spTree>
    <p:extLst>
      <p:ext uri="{BB962C8B-B14F-4D97-AF65-F5344CB8AC3E}">
        <p14:creationId xmlns:p14="http://schemas.microsoft.com/office/powerpoint/2010/main" val="142889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Right">
    <p:spTree>
      <p:nvGrpSpPr>
        <p:cNvPr id="1" name=""/>
        <p:cNvGrpSpPr/>
        <p:nvPr/>
      </p:nvGrpSpPr>
      <p:grpSpPr>
        <a:xfrm>
          <a:off x="0" y="0"/>
          <a:ext cx="0" cy="0"/>
          <a:chOff x="0" y="0"/>
          <a:chExt cx="0" cy="0"/>
        </a:xfrm>
      </p:grpSpPr>
      <p:sp>
        <p:nvSpPr>
          <p:cNvPr id="2" name="Titel 1"/>
          <p:cNvSpPr>
            <a:spLocks noGrp="1"/>
          </p:cNvSpPr>
          <p:nvPr>
            <p:ph type="ctrTitle"/>
          </p:nvPr>
        </p:nvSpPr>
        <p:spPr>
          <a:xfrm>
            <a:off x="2416963" y="2194718"/>
            <a:ext cx="6400800" cy="497682"/>
          </a:xfrm>
        </p:spPr>
        <p:txBody>
          <a:bodyPr anchor="t">
            <a:normAutofit/>
          </a:bodyPr>
          <a:lstStyle>
            <a:lvl1pPr algn="r">
              <a:defRPr sz="2400" b="1">
                <a:solidFill>
                  <a:srgbClr val="C4111A"/>
                </a:solidFill>
                <a:latin typeface="Arial Narrow" charset="0"/>
                <a:ea typeface="Arial Narrow" charset="0"/>
                <a:cs typeface="Arial Narrow" charset="0"/>
              </a:defRPr>
            </a:lvl1pPr>
          </a:lstStyle>
          <a:p>
            <a:r>
              <a:rPr lang="en-US"/>
              <a:t>Click to edit Master title style</a:t>
            </a:r>
            <a:endParaRPr lang="nl-NL"/>
          </a:p>
        </p:txBody>
      </p:sp>
      <p:sp>
        <p:nvSpPr>
          <p:cNvPr id="3" name="Subtitel 2"/>
          <p:cNvSpPr>
            <a:spLocks noGrp="1"/>
          </p:cNvSpPr>
          <p:nvPr>
            <p:ph type="subTitle" idx="1" hasCustomPrompt="1"/>
          </p:nvPr>
        </p:nvSpPr>
        <p:spPr>
          <a:xfrm>
            <a:off x="2416963" y="2692401"/>
            <a:ext cx="6400800" cy="793750"/>
          </a:xfrm>
        </p:spPr>
        <p:txBody>
          <a:bodyPr>
            <a:normAutofit/>
          </a:bodyPr>
          <a:lstStyle>
            <a:lvl1pPr marL="0" indent="0" algn="r">
              <a:buNone/>
              <a:defRPr sz="1600" b="1">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 </a:t>
            </a:r>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0805" y="423938"/>
            <a:ext cx="2408858" cy="876932"/>
          </a:xfrm>
          <a:prstGeom prst="rect">
            <a:avLst/>
          </a:prstGeom>
        </p:spPr>
      </p:pic>
      <p:pic>
        <p:nvPicPr>
          <p:cNvPr id="10"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44" y="4369574"/>
            <a:ext cx="2245059" cy="56196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0727" y="-1744830"/>
            <a:ext cx="6320000" cy="6320000"/>
          </a:xfrm>
          <a:prstGeom prst="rect">
            <a:avLst/>
          </a:prstGeom>
        </p:spPr>
      </p:pic>
    </p:spTree>
    <p:extLst>
      <p:ext uri="{BB962C8B-B14F-4D97-AF65-F5344CB8AC3E}">
        <p14:creationId xmlns:p14="http://schemas.microsoft.com/office/powerpoint/2010/main" val="180111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Objects">
    <p:bg>
      <p:bgPr>
        <a:solidFill>
          <a:schemeClr val="bg1"/>
        </a:solidFill>
        <a:effectLst/>
      </p:bgPr>
    </p:bg>
    <p:spTree>
      <p:nvGrpSpPr>
        <p:cNvPr id="1" name=""/>
        <p:cNvGrpSpPr/>
        <p:nvPr/>
      </p:nvGrpSpPr>
      <p:grpSpPr>
        <a:xfrm>
          <a:off x="0" y="0"/>
          <a:ext cx="0" cy="0"/>
          <a:chOff x="0" y="0"/>
          <a:chExt cx="0" cy="0"/>
        </a:xfrm>
      </p:grpSpPr>
      <p:pic>
        <p:nvPicPr>
          <p:cNvPr id="8" name="Afbeelding 29" descr="gradi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sp>
        <p:nvSpPr>
          <p:cNvPr id="3" name="Tijdelijke aanduiding voor inhoud 2"/>
          <p:cNvSpPr>
            <a:spLocks noGrp="1"/>
          </p:cNvSpPr>
          <p:nvPr>
            <p:ph sz="half" idx="1"/>
          </p:nvPr>
        </p:nvSpPr>
        <p:spPr>
          <a:xfrm>
            <a:off x="457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9" name="Afbeelding 25" descr="P&amp;o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10" name="Afbeelding 8" descr="The_Sense_p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pic>
        <p:nvPicPr>
          <p:cNvPr id="11" name="Afbeelding 5" descr="2kubussen_content.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3"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4" name="Tijdelijke aanduiding voor tekst 19"/>
          <p:cNvSpPr>
            <a:spLocks noGrp="1"/>
          </p:cNvSpPr>
          <p:nvPr>
            <p:ph type="body" idx="10"/>
          </p:nvPr>
        </p:nvSpPr>
        <p:spPr>
          <a:xfrm>
            <a:off x="1767886" y="692032"/>
            <a:ext cx="6918914" cy="436202"/>
          </a:xfrm>
        </p:spPr>
        <p:txBody>
          <a:bodyPr lIns="0" tIns="0" rIns="0" bIns="0" anchor="t">
            <a:normAutofit/>
          </a:bodyPr>
          <a:lstStyle>
            <a:lvl1pPr marL="0" indent="0">
              <a:buNone/>
              <a:defRPr b="1"/>
            </a:lvl1pPr>
          </a:lstStyle>
          <a:p>
            <a:pPr lvl="0"/>
            <a:r>
              <a:rPr lang="en-US" sz="1600">
                <a:latin typeface="Arial Narrow"/>
              </a:rPr>
              <a:t>Click to edit Master text styles</a:t>
            </a:r>
          </a:p>
        </p:txBody>
      </p:sp>
      <p:sp>
        <p:nvSpPr>
          <p:cNvPr id="12" name="Footer Placeholder 3"/>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3046893459"/>
      </p:ext>
    </p:extLst>
  </p:cSld>
  <p:clrMapOvr>
    <a:masterClrMapping/>
  </p:clrMapOvr>
  <p:extLst>
    <p:ext uri="{DCECCB84-F9BA-43D5-87BE-67443E8EF086}">
      <p15:sldGuideLst xmlns:p15="http://schemas.microsoft.com/office/powerpoint/2012/main" xmlns="">
        <p15:guide id="1" orient="horz" pos="3003"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181101"/>
            <a:ext cx="4040188"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457200" y="1697817"/>
            <a:ext cx="4040188"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645026" y="1181101"/>
            <a:ext cx="4041775"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645026" y="1697817"/>
            <a:ext cx="4041775"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13"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4"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pic>
        <p:nvPicPr>
          <p:cNvPr id="20" name="Afbeelding 29" descr="gradient.png">
            <a:extLst>
              <a:ext uri="{FF2B5EF4-FFF2-40B4-BE49-F238E27FC236}">
                <a16:creationId xmlns:a16="http://schemas.microsoft.com/office/drawing/2014/main" xmlns="" id="{A7E0ED95-47F9-364A-9E56-55837EA89D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1" name="Afbeelding 25" descr="P&amp;o logo.png">
            <a:extLst>
              <a:ext uri="{FF2B5EF4-FFF2-40B4-BE49-F238E27FC236}">
                <a16:creationId xmlns:a16="http://schemas.microsoft.com/office/drawing/2014/main" xmlns="" id="{20496FD2-821D-D24C-82FE-8170E52A3A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2" name="Afbeelding 8" descr="The_Sense_png.png">
            <a:extLst>
              <a:ext uri="{FF2B5EF4-FFF2-40B4-BE49-F238E27FC236}">
                <a16:creationId xmlns:a16="http://schemas.microsoft.com/office/drawing/2014/main" xmlns="" id="{3412A077-FC5D-9C40-9A89-C7A16F597D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3" name="Footer Placeholder 3">
            <a:extLst>
              <a:ext uri="{FF2B5EF4-FFF2-40B4-BE49-F238E27FC236}">
                <a16:creationId xmlns:a16="http://schemas.microsoft.com/office/drawing/2014/main" xmlns="" id="{FB9D9214-B3FA-7F49-899E-AC8B1C1EA0DE}"/>
              </a:ext>
            </a:extLst>
          </p:cNvPr>
          <p:cNvSpPr>
            <a:spLocks noGrp="1"/>
          </p:cNvSpPr>
          <p:nvPr>
            <p:ph type="ftr" sz="quarter" idx="10"/>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94468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Descriptio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87750" y="1158877"/>
            <a:ext cx="5099050" cy="31210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tekst 3"/>
          <p:cNvSpPr>
            <a:spLocks noGrp="1"/>
          </p:cNvSpPr>
          <p:nvPr>
            <p:ph type="body" sz="half" idx="2"/>
          </p:nvPr>
        </p:nvSpPr>
        <p:spPr>
          <a:xfrm>
            <a:off x="457201" y="1158877"/>
            <a:ext cx="3008313" cy="31210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9"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0" name="Tijdelijke aanduiding voor tekst 19"/>
          <p:cNvSpPr>
            <a:spLocks noGrp="1"/>
          </p:cNvSpPr>
          <p:nvPr>
            <p:ph type="body" idx="13"/>
          </p:nvPr>
        </p:nvSpPr>
        <p:spPr>
          <a:xfrm>
            <a:off x="1767886" y="692032"/>
            <a:ext cx="6918914" cy="384294"/>
          </a:xfrm>
        </p:spPr>
        <p:txBody>
          <a:bodyPr lIns="0" tIns="0" rIns="0" bIns="0" anchor="t">
            <a:normAutofit/>
          </a:bodyPr>
          <a:lstStyle>
            <a:lvl1pPr marL="0" indent="0">
              <a:buNone/>
              <a:defRPr b="1"/>
            </a:lvl1pPr>
          </a:lstStyle>
          <a:p>
            <a:pPr lvl="0"/>
            <a:r>
              <a:rPr lang="en-US" sz="1600">
                <a:latin typeface="Arial Narrow"/>
              </a:rPr>
              <a:t>Click to edit Master text styles</a:t>
            </a:r>
          </a:p>
        </p:txBody>
      </p:sp>
      <p:pic>
        <p:nvPicPr>
          <p:cNvPr id="19" name="Afbeelding 29" descr="gradient.png">
            <a:extLst>
              <a:ext uri="{FF2B5EF4-FFF2-40B4-BE49-F238E27FC236}">
                <a16:creationId xmlns:a16="http://schemas.microsoft.com/office/drawing/2014/main" xmlns="" id="{6549384A-A0B7-D84D-81B4-B8E8CF7979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0" name="Afbeelding 25" descr="P&amp;o logo.png">
            <a:extLst>
              <a:ext uri="{FF2B5EF4-FFF2-40B4-BE49-F238E27FC236}">
                <a16:creationId xmlns:a16="http://schemas.microsoft.com/office/drawing/2014/main" xmlns="" id="{FD7CDEB9-46EE-AC4D-A58A-08683F823A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1" name="Afbeelding 8" descr="The_Sense_png.png">
            <a:extLst>
              <a:ext uri="{FF2B5EF4-FFF2-40B4-BE49-F238E27FC236}">
                <a16:creationId xmlns:a16="http://schemas.microsoft.com/office/drawing/2014/main" xmlns="" id="{D50C450B-816D-EE4C-97F7-0AC264E2E5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2" name="Footer Placeholder 3">
            <a:extLst>
              <a:ext uri="{FF2B5EF4-FFF2-40B4-BE49-F238E27FC236}">
                <a16:creationId xmlns:a16="http://schemas.microsoft.com/office/drawing/2014/main" xmlns="" id="{9AE87A17-F506-C64B-80C7-54785C94FE9E}"/>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76098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Vertical v2">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a:xfrm>
            <a:off x="977932" y="304800"/>
            <a:ext cx="6381718" cy="4571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9"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793534" y="384656"/>
            <a:ext cx="1379252" cy="919502"/>
          </a:xfrm>
          <a:prstGeom prst="rect">
            <a:avLst/>
          </a:prstGeom>
        </p:spPr>
      </p:pic>
      <p:sp>
        <p:nvSpPr>
          <p:cNvPr id="10" name="Titel 1"/>
          <p:cNvSpPr>
            <a:spLocks noGrp="1"/>
          </p:cNvSpPr>
          <p:nvPr>
            <p:ph type="title"/>
          </p:nvPr>
        </p:nvSpPr>
        <p:spPr>
          <a:xfrm rot="5400000">
            <a:off x="7032801" y="2311732"/>
            <a:ext cx="2606168" cy="1050771"/>
          </a:xfrm>
        </p:spPr>
        <p:txBody>
          <a:bodyPr lIns="0" tIns="0" rIns="0" bIns="0"/>
          <a:lstStyle/>
          <a:p>
            <a:r>
              <a:rPr lang="en-US"/>
              <a:t>Click to edit Master title style</a:t>
            </a:r>
            <a:endParaRPr lang="nl-NL" dirty="0"/>
          </a:p>
        </p:txBody>
      </p:sp>
      <p:pic>
        <p:nvPicPr>
          <p:cNvPr id="12" name="Afbeelding 25" descr="P&amp;o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026" y="4110051"/>
            <a:ext cx="1260262" cy="458792"/>
          </a:xfrm>
          <a:prstGeom prst="rect">
            <a:avLst/>
          </a:prstGeom>
        </p:spPr>
      </p:pic>
      <p:pic>
        <p:nvPicPr>
          <p:cNvPr id="13" name="Afbeelding 8" descr="The_Sense_p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475465" y="940462"/>
            <a:ext cx="1695806" cy="424482"/>
          </a:xfrm>
          <a:prstGeom prst="rect">
            <a:avLst/>
          </a:prstGeom>
        </p:spPr>
      </p:pic>
    </p:spTree>
    <p:extLst>
      <p:ext uri="{BB962C8B-B14F-4D97-AF65-F5344CB8AC3E}">
        <p14:creationId xmlns:p14="http://schemas.microsoft.com/office/powerpoint/2010/main" val="2054316523"/>
      </p:ext>
    </p:extLst>
  </p:cSld>
  <p:clrMapOvr>
    <a:masterClrMapping/>
  </p:clrMapOvr>
  <p:extLst>
    <p:ext uri="{DCECCB84-F9BA-43D5-87BE-67443E8EF086}">
      <p15:sldGuideLst xmlns:p15="http://schemas.microsoft.com/office/powerpoint/2012/main" xmlns="">
        <p15:guide id="1" orient="horz" pos="1620" userDrawn="1">
          <p15:clr>
            <a:srgbClr val="FBAE40"/>
          </p15:clr>
        </p15:guide>
        <p15:guide id="2" pos="2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Afbeelding 9" descr="wit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903" y="-24714"/>
            <a:ext cx="2637675" cy="1758450"/>
          </a:xfrm>
          <a:prstGeom prst="rect">
            <a:avLst/>
          </a:prstGeom>
        </p:spPr>
      </p:pic>
      <p:pic>
        <p:nvPicPr>
          <p:cNvPr id="11" name="Afbeelding 4" descr="2kubussen_en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3869" y="81494"/>
            <a:ext cx="3563243" cy="2375494"/>
          </a:xfrm>
          <a:prstGeom prst="rect">
            <a:avLst/>
          </a:prstGeom>
        </p:spPr>
      </p:pic>
      <p:pic>
        <p:nvPicPr>
          <p:cNvPr id="8" name="Picture 7">
            <a:extLst>
              <a:ext uri="{FF2B5EF4-FFF2-40B4-BE49-F238E27FC236}">
                <a16:creationId xmlns:a16="http://schemas.microsoft.com/office/drawing/2014/main" xmlns="" id="{AAC5BE89-E4B0-584A-8547-39C65820229D}"/>
              </a:ext>
            </a:extLst>
          </p:cNvPr>
          <p:cNvPicPr>
            <a:picLocks noChangeAspect="1"/>
          </p:cNvPicPr>
          <p:nvPr userDrawn="1"/>
        </p:nvPicPr>
        <p:blipFill>
          <a:blip r:embed="rId5"/>
          <a:stretch>
            <a:fillRect/>
          </a:stretch>
        </p:blipFill>
        <p:spPr>
          <a:xfrm>
            <a:off x="425621" y="4495894"/>
            <a:ext cx="1897449" cy="474362"/>
          </a:xfrm>
          <a:prstGeom prst="rect">
            <a:avLst/>
          </a:prstGeom>
        </p:spPr>
      </p:pic>
    </p:spTree>
    <p:extLst>
      <p:ext uri="{BB962C8B-B14F-4D97-AF65-F5344CB8AC3E}">
        <p14:creationId xmlns:p14="http://schemas.microsoft.com/office/powerpoint/2010/main" val="85361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wee objecten">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1"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3"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4" name="Tijdelijke aanduiding voor tekst 19"/>
          <p:cNvSpPr>
            <a:spLocks noGrp="1"/>
          </p:cNvSpPr>
          <p:nvPr>
            <p:ph type="body" idx="10"/>
          </p:nvPr>
        </p:nvSpPr>
        <p:spPr>
          <a:xfrm>
            <a:off x="1767886" y="692032"/>
            <a:ext cx="6918914" cy="436202"/>
          </a:xfrm>
        </p:spPr>
        <p:txBody>
          <a:bodyPr lIns="0" tIns="0" rIns="0" bIns="0" anchor="t">
            <a:normAutofit/>
          </a:bodyPr>
          <a:lstStyle>
            <a:lvl1pPr marL="0" indent="0">
              <a:buNone/>
              <a:defRPr b="1"/>
            </a:lvl1pPr>
          </a:lstStyle>
          <a:p>
            <a:pPr lvl="0"/>
            <a:r>
              <a:rPr lang="en-US" sz="1600">
                <a:latin typeface="Arial Narrow"/>
              </a:rPr>
              <a:t>Click to edit Master text styles</a:t>
            </a:r>
          </a:p>
        </p:txBody>
      </p:sp>
      <p:pic>
        <p:nvPicPr>
          <p:cNvPr id="19" name="Afbeelding 29" descr="gradient.png">
            <a:extLst>
              <a:ext uri="{FF2B5EF4-FFF2-40B4-BE49-F238E27FC236}">
                <a16:creationId xmlns:a16="http://schemas.microsoft.com/office/drawing/2014/main" xmlns="" id="{227DEB0D-94C6-0145-BBEA-886087CA74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0" name="Afbeelding 25" descr="P&amp;o logo.png">
            <a:extLst>
              <a:ext uri="{FF2B5EF4-FFF2-40B4-BE49-F238E27FC236}">
                <a16:creationId xmlns:a16="http://schemas.microsoft.com/office/drawing/2014/main" xmlns="" id="{D2C2F4F0-4992-0D48-BC85-8BBAE738BC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1" name="Afbeelding 8" descr="The_Sense_png.png">
            <a:extLst>
              <a:ext uri="{FF2B5EF4-FFF2-40B4-BE49-F238E27FC236}">
                <a16:creationId xmlns:a16="http://schemas.microsoft.com/office/drawing/2014/main" xmlns="" id="{4C71248B-342F-C640-BE57-AF78FF9D4CA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2" name="Footer Placeholder 3">
            <a:extLst>
              <a:ext uri="{FF2B5EF4-FFF2-40B4-BE49-F238E27FC236}">
                <a16:creationId xmlns:a16="http://schemas.microsoft.com/office/drawing/2014/main" xmlns="" id="{273E922F-C8D0-0246-B7B0-6D3BECDBA23F}"/>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373925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67886" y="282179"/>
            <a:ext cx="6918914" cy="429021"/>
          </a:xfrm>
          <a:prstGeom prst="rect">
            <a:avLst/>
          </a:prstGeom>
        </p:spPr>
        <p:txBody>
          <a:bodyPr vert="horz" lIns="0" tIns="0" rIns="0" bIns="0" rtlCol="0" anchor="t">
            <a:normAutofit/>
          </a:bodyPr>
          <a:lstStyle/>
          <a:p>
            <a:r>
              <a:rPr lang="en-US" dirty="0"/>
              <a:t>Click to edit Master title style</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0" tIns="0" rIns="0" bIns="0" rtlCol="0">
            <a:normAutofit/>
          </a:bodyPr>
          <a:lstStyle/>
          <a:p>
            <a:pPr lvl="0"/>
            <a:r>
              <a:rPr lang="nl-NL" dirty="0" err="1"/>
              <a:t>Clik</a:t>
            </a:r>
            <a:r>
              <a:rPr lang="nl-NL" dirty="0"/>
              <a:t> </a:t>
            </a:r>
            <a:r>
              <a:rPr lang="nl-NL" dirty="0" err="1"/>
              <a:t>to</a:t>
            </a:r>
            <a:r>
              <a:rPr lang="nl-NL" dirty="0"/>
              <a:t> </a:t>
            </a:r>
            <a:r>
              <a:rPr lang="nl-NL" dirty="0" err="1"/>
              <a:t>add</a:t>
            </a:r>
            <a:r>
              <a:rPr lang="nl-NL" dirty="0"/>
              <a:t> tekst</a:t>
            </a:r>
          </a:p>
          <a:p>
            <a:pPr lvl="1"/>
            <a:r>
              <a:rPr lang="nl-NL" dirty="0"/>
              <a:t>Second level</a:t>
            </a:r>
          </a:p>
          <a:p>
            <a:pPr lvl="2"/>
            <a:r>
              <a:rPr lang="nl-NL" dirty="0" err="1"/>
              <a:t>Third</a:t>
            </a:r>
            <a:r>
              <a:rPr lang="nl-NL" dirty="0"/>
              <a:t> level</a:t>
            </a:r>
          </a:p>
          <a:p>
            <a:pPr lvl="3"/>
            <a:r>
              <a:rPr lang="nl-NL" dirty="0" err="1"/>
              <a:t>Forth</a:t>
            </a:r>
            <a:r>
              <a:rPr lang="nl-NL" dirty="0"/>
              <a:t> level</a:t>
            </a:r>
          </a:p>
          <a:p>
            <a:pPr lvl="4"/>
            <a:r>
              <a:rPr lang="nl-NL" dirty="0" err="1"/>
              <a:t>Fifth</a:t>
            </a:r>
            <a:r>
              <a:rPr lang="nl-NL" dirty="0"/>
              <a:t> level</a:t>
            </a:r>
          </a:p>
        </p:txBody>
      </p:sp>
      <p:sp>
        <p:nvSpPr>
          <p:cNvPr id="4" name="Footer Placeholder 3"/>
          <p:cNvSpPr>
            <a:spLocks noGrp="1"/>
          </p:cNvSpPr>
          <p:nvPr>
            <p:ph type="ftr" sz="quarter" idx="3"/>
          </p:nvPr>
        </p:nvSpPr>
        <p:spPr>
          <a:xfrm>
            <a:off x="457200" y="4594623"/>
            <a:ext cx="82296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a:p>
        </p:txBody>
      </p:sp>
    </p:spTree>
    <p:extLst>
      <p:ext uri="{BB962C8B-B14F-4D97-AF65-F5344CB8AC3E}">
        <p14:creationId xmlns:p14="http://schemas.microsoft.com/office/powerpoint/2010/main" val="22277540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2" r:id="rId4"/>
    <p:sldLayoutId id="2147483653" r:id="rId5"/>
    <p:sldLayoutId id="2147483656" r:id="rId6"/>
    <p:sldLayoutId id="2147483659" r:id="rId7"/>
    <p:sldLayoutId id="2147483660" r:id="rId8"/>
    <p:sldLayoutId id="2147483663" r:id="rId9"/>
  </p:sldLayoutIdLst>
  <p:txStyles>
    <p:titleStyle>
      <a:lvl1pPr algn="l" defTabSz="457200" rtl="0" eaLnBrk="1" latinLnBrk="0" hangingPunct="1">
        <a:spcBef>
          <a:spcPct val="0"/>
        </a:spcBef>
        <a:buNone/>
        <a:defRPr sz="2400" b="1" kern="1200">
          <a:solidFill>
            <a:srgbClr val="C4111A"/>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9DC4D-8DE7-42C6-B1E2-89E27F14BE27}"/>
              </a:ext>
            </a:extLst>
          </p:cNvPr>
          <p:cNvSpPr>
            <a:spLocks noGrp="1"/>
          </p:cNvSpPr>
          <p:nvPr>
            <p:ph type="ctrTitle"/>
          </p:nvPr>
        </p:nvSpPr>
        <p:spPr/>
        <p:txBody>
          <a:bodyPr/>
          <a:lstStyle/>
          <a:p>
            <a:r>
              <a:rPr lang="en-GB" dirty="0"/>
              <a:t>Defect Reporting  </a:t>
            </a:r>
          </a:p>
        </p:txBody>
      </p:sp>
      <p:sp>
        <p:nvSpPr>
          <p:cNvPr id="3" name="Subtitle 2">
            <a:extLst>
              <a:ext uri="{FF2B5EF4-FFF2-40B4-BE49-F238E27FC236}">
                <a16:creationId xmlns:a16="http://schemas.microsoft.com/office/drawing/2014/main" xmlns="" id="{642C8B49-9648-400B-A7EA-6A41EFD5A7EA}"/>
              </a:ext>
            </a:extLst>
          </p:cNvPr>
          <p:cNvSpPr>
            <a:spLocks noGrp="1"/>
          </p:cNvSpPr>
          <p:nvPr>
            <p:ph type="subTitle" idx="1"/>
          </p:nvPr>
        </p:nvSpPr>
        <p:spPr/>
        <p:txBody>
          <a:bodyPr/>
          <a:lstStyle/>
          <a:p>
            <a:pPr marL="342900" indent="-342900"/>
            <a:r>
              <a:rPr lang="en-GB" dirty="0">
                <a:solidFill>
                  <a:srgbClr val="333399"/>
                </a:solidFill>
              </a:rPr>
              <a:t>P&amp;O </a:t>
            </a:r>
            <a:r>
              <a:rPr lang="en-GB" dirty="0" err="1">
                <a:solidFill>
                  <a:srgbClr val="333399"/>
                </a:solidFill>
              </a:rPr>
              <a:t>Ferrymasters</a:t>
            </a:r>
            <a:r>
              <a:rPr lang="en-GB" dirty="0">
                <a:solidFill>
                  <a:srgbClr val="333399"/>
                </a:solidFill>
              </a:rPr>
              <a:t> </a:t>
            </a:r>
          </a:p>
          <a:p>
            <a:pPr marL="342900" indent="-342900"/>
            <a:r>
              <a:rPr lang="en-GB" dirty="0">
                <a:solidFill>
                  <a:srgbClr val="333399"/>
                </a:solidFill>
              </a:rPr>
              <a:t>Driver Training Programme 2019 v1</a:t>
            </a:r>
          </a:p>
          <a:p>
            <a:endParaRPr lang="en-GB" dirty="0"/>
          </a:p>
        </p:txBody>
      </p:sp>
    </p:spTree>
    <p:extLst>
      <p:ext uri="{BB962C8B-B14F-4D97-AF65-F5344CB8AC3E}">
        <p14:creationId xmlns:p14="http://schemas.microsoft.com/office/powerpoint/2010/main" val="55310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DB1482F-3326-48AA-A592-417C57858809}"/>
              </a:ext>
            </a:extLst>
          </p:cNvPr>
          <p:cNvSpPr>
            <a:spLocks noGrp="1"/>
          </p:cNvSpPr>
          <p:nvPr>
            <p:ph type="title"/>
          </p:nvPr>
        </p:nvSpPr>
        <p:spPr/>
        <p:txBody>
          <a:bodyPr/>
          <a:lstStyle/>
          <a:p>
            <a:r>
              <a:rPr lang="en-GB" dirty="0"/>
              <a:t>Agenda</a:t>
            </a:r>
          </a:p>
        </p:txBody>
      </p:sp>
      <p:sp>
        <p:nvSpPr>
          <p:cNvPr id="6" name="Rectangle 2">
            <a:extLst>
              <a:ext uri="{FF2B5EF4-FFF2-40B4-BE49-F238E27FC236}">
                <a16:creationId xmlns:a16="http://schemas.microsoft.com/office/drawing/2014/main" xmlns="" id="{330C7502-A5FF-4AF7-824C-3F819461C744}"/>
              </a:ext>
            </a:extLst>
          </p:cNvPr>
          <p:cNvSpPr txBox="1">
            <a:spLocks noChangeArrowheads="1"/>
          </p:cNvSpPr>
          <p:nvPr/>
        </p:nvSpPr>
        <p:spPr bwMode="auto">
          <a:xfrm>
            <a:off x="311150" y="1095375"/>
            <a:ext cx="8229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333399"/>
                </a:solidFill>
                <a:effectLst/>
                <a:uLnTx/>
                <a:uFillTx/>
                <a:latin typeface="Arial Narrow" panose="020B0606020202030204" pitchFamily="34" charset="0"/>
              </a:rPr>
              <a:t>Communication and Reporting</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0" cap="none" spc="0" normalizeH="0" baseline="0" noProof="0" dirty="0">
                <a:ln>
                  <a:noFill/>
                </a:ln>
                <a:solidFill>
                  <a:srgbClr val="333399"/>
                </a:solidFill>
                <a:effectLst/>
                <a:uLnTx/>
                <a:uFillTx/>
                <a:latin typeface="Arial Narrow" panose="020B0606020202030204" pitchFamily="34" charset="0"/>
              </a:rPr>
              <a:t>Daily Checks and Defect Reporting</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333399"/>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333399"/>
              </a:solidFill>
              <a:effectLst/>
              <a:uLnTx/>
              <a:uFillTx/>
              <a:latin typeface="Arial"/>
              <a:ea typeface="+mn-ea"/>
              <a:cs typeface="+mn-cs"/>
            </a:endParaRPr>
          </a:p>
        </p:txBody>
      </p:sp>
    </p:spTree>
    <p:extLst>
      <p:ext uri="{BB962C8B-B14F-4D97-AF65-F5344CB8AC3E}">
        <p14:creationId xmlns:p14="http://schemas.microsoft.com/office/powerpoint/2010/main" val="359391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a:extLst>
              <a:ext uri="{FF2B5EF4-FFF2-40B4-BE49-F238E27FC236}">
                <a16:creationId xmlns:a16="http://schemas.microsoft.com/office/drawing/2014/main" xmlns="" id="{158D04AA-86F1-413C-96C0-05B9826F28D4}"/>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00000"/>
                </a:solidFill>
                <a:latin typeface="Arial Narrow" panose="020B0606020202030204" pitchFamily="34" charset="0"/>
                <a:cs typeface="+mn-cs"/>
              </a:rPr>
              <a:t>Daily checks and Defect Reporting</a:t>
            </a:r>
          </a:p>
        </p:txBody>
      </p:sp>
      <p:sp>
        <p:nvSpPr>
          <p:cNvPr id="7" name="Rectangle 3">
            <a:extLst>
              <a:ext uri="{FF2B5EF4-FFF2-40B4-BE49-F238E27FC236}">
                <a16:creationId xmlns:a16="http://schemas.microsoft.com/office/drawing/2014/main" xmlns="" id="{1C95021B-C2FA-40AA-853A-8DAAE0F5D761}"/>
              </a:ext>
            </a:extLst>
          </p:cNvPr>
          <p:cNvSpPr txBox="1">
            <a:spLocks noChangeArrowheads="1"/>
          </p:cNvSpPr>
          <p:nvPr/>
        </p:nvSpPr>
        <p:spPr>
          <a:xfrm>
            <a:off x="4676775" y="917575"/>
            <a:ext cx="3744912" cy="4225925"/>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18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16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altLang="en-US" dirty="0">
                <a:solidFill>
                  <a:schemeClr val="tx1"/>
                </a:solidFill>
              </a:rPr>
              <a:t>All hauliers should have their own Defect Reporting Procedure </a:t>
            </a:r>
          </a:p>
          <a:p>
            <a:r>
              <a:rPr lang="en-GB" altLang="en-US" dirty="0">
                <a:solidFill>
                  <a:schemeClr val="tx1"/>
                </a:solidFill>
              </a:rPr>
              <a:t>If a driver encounters a problem with his trailer, they should know who to contact to report the fault</a:t>
            </a:r>
          </a:p>
          <a:p>
            <a:r>
              <a:rPr lang="en-GB" altLang="en-US" dirty="0">
                <a:solidFill>
                  <a:schemeClr val="tx1"/>
                </a:solidFill>
              </a:rPr>
              <a:t>The fault should be logged and repaired as soon as possible</a:t>
            </a:r>
          </a:p>
          <a:p>
            <a:endParaRPr lang="en-GB" altLang="en-US" dirty="0"/>
          </a:p>
        </p:txBody>
      </p:sp>
      <p:sp>
        <p:nvSpPr>
          <p:cNvPr id="8" name="Rectangle 4">
            <a:extLst>
              <a:ext uri="{FF2B5EF4-FFF2-40B4-BE49-F238E27FC236}">
                <a16:creationId xmlns:a16="http://schemas.microsoft.com/office/drawing/2014/main" xmlns="" id="{6DB93D03-AE13-4264-B372-A758061B57DE}"/>
              </a:ext>
            </a:extLst>
          </p:cNvPr>
          <p:cNvSpPr>
            <a:spLocks noChangeArrowheads="1"/>
          </p:cNvSpPr>
          <p:nvPr/>
        </p:nvSpPr>
        <p:spPr bwMode="auto">
          <a:xfrm>
            <a:off x="192087" y="917575"/>
            <a:ext cx="3744913"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
              </a:spcBef>
              <a:buFontTx/>
              <a:buChar char="•"/>
            </a:pPr>
            <a:r>
              <a:rPr lang="en-GB" altLang="en-US" sz="2000" dirty="0">
                <a:latin typeface="Arial Narrow" panose="020B0606020202030204" pitchFamily="34" charset="0"/>
              </a:rPr>
              <a:t>Regular maintenance is essential</a:t>
            </a:r>
          </a:p>
          <a:p>
            <a:pPr eaLnBrk="1" hangingPunct="1">
              <a:spcBef>
                <a:spcPct val="20000"/>
              </a:spcBef>
            </a:pPr>
            <a:endParaRPr lang="en-GB" altLang="en-US" sz="2000" dirty="0"/>
          </a:p>
        </p:txBody>
      </p:sp>
      <p:pic>
        <p:nvPicPr>
          <p:cNvPr id="9" name="Picture 5" descr="MC900250572[1]">
            <a:extLst>
              <a:ext uri="{FF2B5EF4-FFF2-40B4-BE49-F238E27FC236}">
                <a16:creationId xmlns:a16="http://schemas.microsoft.com/office/drawing/2014/main" xmlns="" id="{44F37141-AF54-41DC-B917-C1E335A8D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7" y="1903413"/>
            <a:ext cx="2416175"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MC900434929[1]">
            <a:extLst>
              <a:ext uri="{FF2B5EF4-FFF2-40B4-BE49-F238E27FC236}">
                <a16:creationId xmlns:a16="http://schemas.microsoft.com/office/drawing/2014/main" xmlns="" id="{236B47C1-D6B0-4F29-B030-82EF6284C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569" y="178911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MC900383892[1]">
            <a:extLst>
              <a:ext uri="{FF2B5EF4-FFF2-40B4-BE49-F238E27FC236}">
                <a16:creationId xmlns:a16="http://schemas.microsoft.com/office/drawing/2014/main" xmlns="" id="{EE50450B-C443-4854-9C4A-22C4808517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713" y="3265488"/>
            <a:ext cx="18208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MC900015978[1]">
            <a:extLst>
              <a:ext uri="{FF2B5EF4-FFF2-40B4-BE49-F238E27FC236}">
                <a16:creationId xmlns:a16="http://schemas.microsoft.com/office/drawing/2014/main" xmlns="" id="{D9D01306-9B51-48F6-8B68-92ACA0CD8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8087" y="3265488"/>
            <a:ext cx="11287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0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dissolve">
                                      <p:cBhvr>
                                        <p:cTn id="16" dur="500"/>
                                        <p:tgtEl>
                                          <p:spTgt spid="7">
                                            <p:txEl>
                                              <p:pRg st="0" end="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dissolve">
                                      <p:cBhvr>
                                        <p:cTn id="24" dur="500"/>
                                        <p:tgtEl>
                                          <p:spTgt spid="7">
                                            <p:txEl>
                                              <p:pRg st="1" end="1"/>
                                            </p:txEl>
                                          </p:spTgt>
                                        </p:tgtEl>
                                      </p:cBhvr>
                                    </p:animEffec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dissolve">
                                      <p:cBhvr>
                                        <p:cTn id="38" dur="500"/>
                                        <p:tgtEl>
                                          <p:spTgt spid="7">
                                            <p:txEl>
                                              <p:pRg st="2" end="2"/>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a:extLst>
              <a:ext uri="{FF2B5EF4-FFF2-40B4-BE49-F238E27FC236}">
                <a16:creationId xmlns:a16="http://schemas.microsoft.com/office/drawing/2014/main" xmlns="" id="{C225BCA9-4F34-4AC2-8F19-76CD0DBDC0F1}"/>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00000"/>
                </a:solidFill>
                <a:latin typeface="Arial Narrow" panose="020B0606020202030204" pitchFamily="34" charset="0"/>
                <a:cs typeface="+mn-cs"/>
              </a:rPr>
              <a:t>Discussion</a:t>
            </a:r>
          </a:p>
        </p:txBody>
      </p:sp>
      <p:sp>
        <p:nvSpPr>
          <p:cNvPr id="7" name="Rectangle 2">
            <a:extLst>
              <a:ext uri="{FF2B5EF4-FFF2-40B4-BE49-F238E27FC236}">
                <a16:creationId xmlns:a16="http://schemas.microsoft.com/office/drawing/2014/main" xmlns="" id="{628C31CE-CB35-4849-BBA9-C67C2E0619D7}"/>
              </a:ext>
            </a:extLst>
          </p:cNvPr>
          <p:cNvSpPr txBox="1">
            <a:spLocks noChangeArrowheads="1"/>
          </p:cNvSpPr>
          <p:nvPr/>
        </p:nvSpPr>
        <p:spPr bwMode="auto">
          <a:xfrm>
            <a:off x="218941" y="1013629"/>
            <a:ext cx="8229600" cy="325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333399"/>
                </a:solidFill>
                <a:effectLst/>
                <a:uLnTx/>
                <a:uFillTx/>
                <a:latin typeface="Arial Narrow" panose="020B0606020202030204" pitchFamily="34" charset="0"/>
              </a:rPr>
              <a:t>Do you know how to report defects?</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333399"/>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333399"/>
              </a:solidFill>
              <a:effectLst/>
              <a:uLnTx/>
              <a:uFillTx/>
              <a:latin typeface="Arial"/>
              <a:ea typeface="+mn-ea"/>
              <a:cs typeface="+mn-cs"/>
            </a:endParaRPr>
          </a:p>
        </p:txBody>
      </p:sp>
    </p:spTree>
    <p:extLst>
      <p:ext uri="{BB962C8B-B14F-4D97-AF65-F5344CB8AC3E}">
        <p14:creationId xmlns:p14="http://schemas.microsoft.com/office/powerpoint/2010/main" val="273945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2FA062C-33FD-4558-B25A-5C0C6209BEA7}"/>
              </a:ext>
            </a:extLst>
          </p:cNvPr>
          <p:cNvSpPr>
            <a:spLocks noGrp="1"/>
          </p:cNvSpPr>
          <p:nvPr>
            <p:ph type="title"/>
          </p:nvPr>
        </p:nvSpPr>
        <p:spPr/>
        <p:txBody>
          <a:bodyPr/>
          <a:lstStyle/>
          <a:p>
            <a:r>
              <a:rPr lang="en-GB" dirty="0"/>
              <a:t>And if checks are not made . . . </a:t>
            </a:r>
          </a:p>
        </p:txBody>
      </p:sp>
      <p:pic>
        <p:nvPicPr>
          <p:cNvPr id="2" name="bandjeinjerug.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19200" y="587828"/>
            <a:ext cx="6640285" cy="4087008"/>
          </a:xfrm>
          <a:prstGeom prst="rect">
            <a:avLst/>
          </a:prstGeom>
        </p:spPr>
      </p:pic>
    </p:spTree>
    <p:extLst>
      <p:ext uri="{BB962C8B-B14F-4D97-AF65-F5344CB8AC3E}">
        <p14:creationId xmlns:p14="http://schemas.microsoft.com/office/powerpoint/2010/main" val="406915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5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7">
            <a:extLst>
              <a:ext uri="{FF2B5EF4-FFF2-40B4-BE49-F238E27FC236}">
                <a16:creationId xmlns:a16="http://schemas.microsoft.com/office/drawing/2014/main" xmlns="" id="{A31C0A2E-F9F5-4B8C-A361-7334B6C616BA}"/>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00000"/>
                </a:solidFill>
                <a:latin typeface="Arial Narrow" panose="020B0606020202030204" pitchFamily="34" charset="0"/>
                <a:cs typeface="+mn-cs"/>
              </a:rPr>
              <a:t>Pre-arrival checks – what do I need to load?</a:t>
            </a:r>
          </a:p>
        </p:txBody>
      </p:sp>
      <p:sp>
        <p:nvSpPr>
          <p:cNvPr id="7" name="Rectangle 3">
            <a:extLst>
              <a:ext uri="{FF2B5EF4-FFF2-40B4-BE49-F238E27FC236}">
                <a16:creationId xmlns:a16="http://schemas.microsoft.com/office/drawing/2014/main" xmlns="" id="{3B015852-CD2F-436E-BACE-E0AB2F8DC7A2}"/>
              </a:ext>
            </a:extLst>
          </p:cNvPr>
          <p:cNvSpPr txBox="1">
            <a:spLocks noChangeArrowheads="1"/>
          </p:cNvSpPr>
          <p:nvPr/>
        </p:nvSpPr>
        <p:spPr>
          <a:xfrm>
            <a:off x="294418" y="1020695"/>
            <a:ext cx="4762500" cy="4122805"/>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18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16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altLang="en-US" sz="1400" dirty="0">
                <a:solidFill>
                  <a:schemeClr val="tx1"/>
                </a:solidFill>
              </a:rPr>
              <a:t>Do I have all the equipment I need?</a:t>
            </a:r>
          </a:p>
          <a:p>
            <a:pPr lvl="1"/>
            <a:r>
              <a:rPr lang="en-GB" altLang="en-US" sz="1400" dirty="0">
                <a:solidFill>
                  <a:schemeClr val="tx1"/>
                </a:solidFill>
              </a:rPr>
              <a:t>Personal Protection Equipment</a:t>
            </a:r>
          </a:p>
          <a:p>
            <a:pPr lvl="1"/>
            <a:r>
              <a:rPr lang="en-GB" altLang="en-US" sz="1400" dirty="0">
                <a:solidFill>
                  <a:schemeClr val="tx1"/>
                </a:solidFill>
              </a:rPr>
              <a:t>Roof Pole</a:t>
            </a:r>
          </a:p>
          <a:p>
            <a:pPr lvl="1"/>
            <a:r>
              <a:rPr lang="en-GB" altLang="en-US" sz="1400" dirty="0">
                <a:solidFill>
                  <a:schemeClr val="tx1"/>
                </a:solidFill>
              </a:rPr>
              <a:t>Load securing equipment (straps; edge protection; timbers)</a:t>
            </a:r>
          </a:p>
          <a:p>
            <a:endParaRPr lang="en-GB" altLang="en-US" sz="1400" dirty="0">
              <a:solidFill>
                <a:schemeClr val="tx1"/>
              </a:solidFill>
            </a:endParaRPr>
          </a:p>
          <a:p>
            <a:r>
              <a:rPr lang="en-GB" altLang="en-US" sz="1400" dirty="0">
                <a:solidFill>
                  <a:schemeClr val="tx1"/>
                </a:solidFill>
              </a:rPr>
              <a:t>Is my equipment in a good condition?</a:t>
            </a:r>
          </a:p>
          <a:p>
            <a:pPr lvl="1"/>
            <a:r>
              <a:rPr lang="en-GB" altLang="en-US" sz="1400" dirty="0">
                <a:solidFill>
                  <a:schemeClr val="tx1"/>
                </a:solidFill>
              </a:rPr>
              <a:t>Does my roof open and close easily?</a:t>
            </a:r>
          </a:p>
          <a:p>
            <a:pPr lvl="1"/>
            <a:r>
              <a:rPr lang="en-GB" altLang="en-US" sz="1400" dirty="0">
                <a:solidFill>
                  <a:schemeClr val="tx1"/>
                </a:solidFill>
              </a:rPr>
              <a:t>Are my curtains free from holes?</a:t>
            </a:r>
          </a:p>
          <a:p>
            <a:pPr lvl="1"/>
            <a:r>
              <a:rPr lang="en-GB" altLang="en-US" sz="1400" dirty="0">
                <a:solidFill>
                  <a:schemeClr val="tx1"/>
                </a:solidFill>
              </a:rPr>
              <a:t>Is my trailer bed dry, clean and tidy?</a:t>
            </a:r>
          </a:p>
          <a:p>
            <a:endParaRPr lang="en-GB" altLang="en-US" sz="1600" dirty="0"/>
          </a:p>
          <a:p>
            <a:pPr>
              <a:buFontTx/>
              <a:buNone/>
            </a:pPr>
            <a:endParaRPr lang="en-GB" altLang="en-US" sz="1600" dirty="0"/>
          </a:p>
          <a:p>
            <a:pPr lvl="1">
              <a:buFontTx/>
              <a:buNone/>
            </a:pPr>
            <a:endParaRPr lang="en-GB" altLang="en-US" dirty="0"/>
          </a:p>
        </p:txBody>
      </p:sp>
      <p:pic>
        <p:nvPicPr>
          <p:cNvPr id="8" name="Picture 4" descr="mandatory-helmet- chin strap 2">
            <a:extLst>
              <a:ext uri="{FF2B5EF4-FFF2-40B4-BE49-F238E27FC236}">
                <a16:creationId xmlns:a16="http://schemas.microsoft.com/office/drawing/2014/main" xmlns="" id="{924F03BE-5A88-4ED6-8911-123731277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069" y="25578"/>
            <a:ext cx="10191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mandatory-boots-2">
            <a:extLst>
              <a:ext uri="{FF2B5EF4-FFF2-40B4-BE49-F238E27FC236}">
                <a16:creationId xmlns:a16="http://schemas.microsoft.com/office/drawing/2014/main" xmlns="" id="{0603059B-8FB6-4331-8FA5-1413FCDDA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706" y="1109586"/>
            <a:ext cx="9779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6">
            <a:extLst>
              <a:ext uri="{FF2B5EF4-FFF2-40B4-BE49-F238E27FC236}">
                <a16:creationId xmlns:a16="http://schemas.microsoft.com/office/drawing/2014/main" xmlns="" id="{4651AE4F-CDA8-43FC-92F8-0CEA229AA6EE}"/>
              </a:ext>
            </a:extLst>
          </p:cNvPr>
          <p:cNvGrpSpPr>
            <a:grpSpLocks/>
          </p:cNvGrpSpPr>
          <p:nvPr/>
        </p:nvGrpSpPr>
        <p:grpSpPr bwMode="auto">
          <a:xfrm>
            <a:off x="8512175" y="12632"/>
            <a:ext cx="628650" cy="2384425"/>
            <a:chOff x="835" y="2169"/>
            <a:chExt cx="396" cy="1502"/>
          </a:xfrm>
        </p:grpSpPr>
        <p:sp>
          <p:nvSpPr>
            <p:cNvPr id="11" name="Rectangle 7">
              <a:extLst>
                <a:ext uri="{FF2B5EF4-FFF2-40B4-BE49-F238E27FC236}">
                  <a16:creationId xmlns:a16="http://schemas.microsoft.com/office/drawing/2014/main" xmlns="" id="{394ABC9F-48E5-4910-BFA2-106D6829AC66}"/>
                </a:ext>
              </a:extLst>
            </p:cNvPr>
            <p:cNvSpPr>
              <a:spLocks noChangeArrowheads="1"/>
            </p:cNvSpPr>
            <p:nvPr/>
          </p:nvSpPr>
          <p:spPr bwMode="auto">
            <a:xfrm rot="-5400000">
              <a:off x="282" y="2722"/>
              <a:ext cx="1502" cy="396"/>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grpSp>
          <p:nvGrpSpPr>
            <p:cNvPr id="12" name="Group 8">
              <a:extLst>
                <a:ext uri="{FF2B5EF4-FFF2-40B4-BE49-F238E27FC236}">
                  <a16:creationId xmlns:a16="http://schemas.microsoft.com/office/drawing/2014/main" xmlns="" id="{94CD00DB-42E6-428B-A054-A739FF08B950}"/>
                </a:ext>
              </a:extLst>
            </p:cNvPr>
            <p:cNvGrpSpPr>
              <a:grpSpLocks/>
            </p:cNvGrpSpPr>
            <p:nvPr/>
          </p:nvGrpSpPr>
          <p:grpSpPr bwMode="auto">
            <a:xfrm rot="-5400000">
              <a:off x="355" y="2767"/>
              <a:ext cx="1388" cy="276"/>
              <a:chOff x="113" y="404"/>
              <a:chExt cx="369" cy="88"/>
            </a:xfrm>
          </p:grpSpPr>
          <p:sp>
            <p:nvSpPr>
              <p:cNvPr id="13" name="Rectangle 9">
                <a:extLst>
                  <a:ext uri="{FF2B5EF4-FFF2-40B4-BE49-F238E27FC236}">
                    <a16:creationId xmlns:a16="http://schemas.microsoft.com/office/drawing/2014/main" xmlns="" id="{7069845F-9F60-4318-9F11-A399DB0BAD00}"/>
                  </a:ext>
                </a:extLst>
              </p:cNvPr>
              <p:cNvSpPr>
                <a:spLocks noChangeArrowheads="1"/>
              </p:cNvSpPr>
              <p:nvPr/>
            </p:nvSpPr>
            <p:spPr bwMode="auto">
              <a:xfrm>
                <a:off x="115" y="445"/>
                <a:ext cx="356"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4" name="Rectangle 10">
                <a:extLst>
                  <a:ext uri="{FF2B5EF4-FFF2-40B4-BE49-F238E27FC236}">
                    <a16:creationId xmlns:a16="http://schemas.microsoft.com/office/drawing/2014/main" xmlns="" id="{EF9B6735-71D5-4879-9F98-27C306CB0F78}"/>
                  </a:ext>
                </a:extLst>
              </p:cNvPr>
              <p:cNvSpPr>
                <a:spLocks noChangeArrowheads="1"/>
              </p:cNvSpPr>
              <p:nvPr/>
            </p:nvSpPr>
            <p:spPr bwMode="auto">
              <a:xfrm>
                <a:off x="114" y="440"/>
                <a:ext cx="6"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5" name="Rectangle 11">
                <a:extLst>
                  <a:ext uri="{FF2B5EF4-FFF2-40B4-BE49-F238E27FC236}">
                    <a16:creationId xmlns:a16="http://schemas.microsoft.com/office/drawing/2014/main" xmlns="" id="{0EC6878F-C205-402B-89B1-87DBCDEEA4A5}"/>
                  </a:ext>
                </a:extLst>
              </p:cNvPr>
              <p:cNvSpPr>
                <a:spLocks noChangeArrowheads="1"/>
              </p:cNvSpPr>
              <p:nvPr/>
            </p:nvSpPr>
            <p:spPr bwMode="auto">
              <a:xfrm>
                <a:off x="113" y="404"/>
                <a:ext cx="8"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6" name="Rectangle 12">
                <a:extLst>
                  <a:ext uri="{FF2B5EF4-FFF2-40B4-BE49-F238E27FC236}">
                    <a16:creationId xmlns:a16="http://schemas.microsoft.com/office/drawing/2014/main" xmlns="" id="{83CBD807-5708-4506-9613-CA8EC404BE59}"/>
                  </a:ext>
                </a:extLst>
              </p:cNvPr>
              <p:cNvSpPr>
                <a:spLocks noChangeArrowheads="1"/>
              </p:cNvSpPr>
              <p:nvPr/>
            </p:nvSpPr>
            <p:spPr bwMode="auto">
              <a:xfrm>
                <a:off x="113" y="456"/>
                <a:ext cx="9"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7" name="Rectangle 13">
                <a:extLst>
                  <a:ext uri="{FF2B5EF4-FFF2-40B4-BE49-F238E27FC236}">
                    <a16:creationId xmlns:a16="http://schemas.microsoft.com/office/drawing/2014/main" xmlns="" id="{5B57EBAA-29C9-4E12-8EE2-A2787C81FBAF}"/>
                  </a:ext>
                </a:extLst>
              </p:cNvPr>
              <p:cNvSpPr>
                <a:spLocks noChangeArrowheads="1"/>
              </p:cNvSpPr>
              <p:nvPr/>
            </p:nvSpPr>
            <p:spPr bwMode="auto">
              <a:xfrm>
                <a:off x="470" y="444"/>
                <a:ext cx="12"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grpSp>
            <p:nvGrpSpPr>
              <p:cNvPr id="18" name="Group 14">
                <a:extLst>
                  <a:ext uri="{FF2B5EF4-FFF2-40B4-BE49-F238E27FC236}">
                    <a16:creationId xmlns:a16="http://schemas.microsoft.com/office/drawing/2014/main" xmlns="" id="{1BDB546A-C7C6-48A3-ABB5-5E0326B0B0FD}"/>
                  </a:ext>
                </a:extLst>
              </p:cNvPr>
              <p:cNvGrpSpPr>
                <a:grpSpLocks/>
              </p:cNvGrpSpPr>
              <p:nvPr/>
            </p:nvGrpSpPr>
            <p:grpSpPr bwMode="auto">
              <a:xfrm>
                <a:off x="434" y="404"/>
                <a:ext cx="39" cy="41"/>
                <a:chOff x="826" y="101"/>
                <a:chExt cx="87" cy="87"/>
              </a:xfrm>
            </p:grpSpPr>
            <p:sp>
              <p:nvSpPr>
                <p:cNvPr id="19" name="Rectangle 15">
                  <a:extLst>
                    <a:ext uri="{FF2B5EF4-FFF2-40B4-BE49-F238E27FC236}">
                      <a16:creationId xmlns:a16="http://schemas.microsoft.com/office/drawing/2014/main" xmlns="" id="{A70BF02E-EF3E-4E93-9636-C1FE1D81E1BF}"/>
                    </a:ext>
                  </a:extLst>
                </p:cNvPr>
                <p:cNvSpPr>
                  <a:spLocks noChangeArrowheads="1"/>
                </p:cNvSpPr>
                <p:nvPr/>
              </p:nvSpPr>
              <p:spPr bwMode="auto">
                <a:xfrm rot="2272499">
                  <a:off x="826" y="101"/>
                  <a:ext cx="87"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0" name="Rectangle 16">
                  <a:extLst>
                    <a:ext uri="{FF2B5EF4-FFF2-40B4-BE49-F238E27FC236}">
                      <a16:creationId xmlns:a16="http://schemas.microsoft.com/office/drawing/2014/main" xmlns="" id="{D85B6023-EAE0-45B6-88F4-A765CCFC679C}"/>
                    </a:ext>
                  </a:extLst>
                </p:cNvPr>
                <p:cNvSpPr>
                  <a:spLocks noChangeArrowheads="1"/>
                </p:cNvSpPr>
                <p:nvPr/>
              </p:nvSpPr>
              <p:spPr bwMode="auto">
                <a:xfrm rot="1541288">
                  <a:off x="885" y="125"/>
                  <a:ext cx="13" cy="4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1" name="Rectangle 17">
                  <a:extLst>
                    <a:ext uri="{FF2B5EF4-FFF2-40B4-BE49-F238E27FC236}">
                      <a16:creationId xmlns:a16="http://schemas.microsoft.com/office/drawing/2014/main" xmlns="" id="{E763887C-13F7-4110-8555-1A3D25DFED62}"/>
                    </a:ext>
                  </a:extLst>
                </p:cNvPr>
                <p:cNvSpPr>
                  <a:spLocks noChangeArrowheads="1"/>
                </p:cNvSpPr>
                <p:nvPr/>
              </p:nvSpPr>
              <p:spPr bwMode="auto">
                <a:xfrm>
                  <a:off x="877" y="161"/>
                  <a:ext cx="13" cy="2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grpSp>
        </p:grpSp>
      </p:grpSp>
      <p:pic>
        <p:nvPicPr>
          <p:cNvPr id="22" name="Picture 18">
            <a:extLst>
              <a:ext uri="{FF2B5EF4-FFF2-40B4-BE49-F238E27FC236}">
                <a16:creationId xmlns:a16="http://schemas.microsoft.com/office/drawing/2014/main" xmlns="" id="{69D43A66-1EF2-440E-A2F6-7B6068DD40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592" y="621129"/>
            <a:ext cx="1312862"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DP pics of trailer 4">
            <a:extLst>
              <a:ext uri="{FF2B5EF4-FFF2-40B4-BE49-F238E27FC236}">
                <a16:creationId xmlns:a16="http://schemas.microsoft.com/office/drawing/2014/main" xmlns="" id="{8B9D8D8D-C329-44B3-8B0E-3337358800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1566" y="1788251"/>
            <a:ext cx="2401888"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21">
            <a:extLst>
              <a:ext uri="{FF2B5EF4-FFF2-40B4-BE49-F238E27FC236}">
                <a16:creationId xmlns:a16="http://schemas.microsoft.com/office/drawing/2014/main" xmlns="" id="{77D4FED3-3E6C-4A2D-A1D9-68A144B9733B}"/>
              </a:ext>
            </a:extLst>
          </p:cNvPr>
          <p:cNvSpPr>
            <a:spLocks noChangeShapeType="1"/>
          </p:cNvSpPr>
          <p:nvPr/>
        </p:nvSpPr>
        <p:spPr bwMode="white">
          <a:xfrm>
            <a:off x="3432221" y="2434872"/>
            <a:ext cx="3039414" cy="86840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5" name="Text Box 22">
            <a:extLst>
              <a:ext uri="{FF2B5EF4-FFF2-40B4-BE49-F238E27FC236}">
                <a16:creationId xmlns:a16="http://schemas.microsoft.com/office/drawing/2014/main" xmlns="" id="{25DB1780-802D-4FD1-9947-838740AE5342}"/>
              </a:ext>
            </a:extLst>
          </p:cNvPr>
          <p:cNvSpPr txBox="1">
            <a:spLocks noChangeArrowheads="1"/>
          </p:cNvSpPr>
          <p:nvPr/>
        </p:nvSpPr>
        <p:spPr bwMode="white">
          <a:xfrm>
            <a:off x="643591" y="3653662"/>
            <a:ext cx="56165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sz="1800" b="1" dirty="0">
                <a:solidFill>
                  <a:srgbClr val="FF0000"/>
                </a:solidFill>
                <a:latin typeface="Arial Narrow" panose="020B0606020202030204" pitchFamily="34" charset="0"/>
              </a:rPr>
              <a:t>Answer: No . . . </a:t>
            </a:r>
          </a:p>
          <a:p>
            <a:pPr eaLnBrk="1" hangingPunct="1">
              <a:spcBef>
                <a:spcPct val="50000"/>
              </a:spcBef>
            </a:pPr>
            <a:r>
              <a:rPr lang="en-GB" altLang="en-US" sz="1800" b="1" dirty="0">
                <a:solidFill>
                  <a:srgbClr val="FF0000"/>
                </a:solidFill>
                <a:latin typeface="Arial Narrow" panose="020B0606020202030204" pitchFamily="34" charset="0"/>
              </a:rPr>
              <a:t>Please do not arrive at site</a:t>
            </a:r>
          </a:p>
        </p:txBody>
      </p:sp>
      <p:pic>
        <p:nvPicPr>
          <p:cNvPr id="26" name="Picture 57" descr="Z:\Safety\013 Pictures &amp; Videos\new swp pics\IMG00399-20140918-1347.jpg">
            <a:extLst>
              <a:ext uri="{FF2B5EF4-FFF2-40B4-BE49-F238E27FC236}">
                <a16:creationId xmlns:a16="http://schemas.microsoft.com/office/drawing/2014/main" xmlns="" id="{6F170FA8-2CAA-48B0-98D9-AB2B4F1BBB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7352" y="3261451"/>
            <a:ext cx="2303462"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99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dissolve">
                                      <p:cBhvr>
                                        <p:cTn id="24" dur="500"/>
                                        <p:tgtEl>
                                          <p:spTgt spid="7">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dissolve">
                                      <p:cBhvr>
                                        <p:cTn id="32" dur="500"/>
                                        <p:tgtEl>
                                          <p:spTgt spid="7">
                                            <p:txEl>
                                              <p:pRg st="3" end="3"/>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par>
                                <p:cTn id="50" presetID="9" presetClass="entr" presetSubtype="0" fill="hold" nodeType="with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dissolve">
                                      <p:cBhvr>
                                        <p:cTn id="52" dur="500"/>
                                        <p:tgtEl>
                                          <p:spTgt spid="7">
                                            <p:txEl>
                                              <p:pRg st="5" end="5"/>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dissolve">
                                      <p:cBhvr>
                                        <p:cTn id="55" dur="500"/>
                                        <p:tgtEl>
                                          <p:spTgt spid="23"/>
                                        </p:tgtEl>
                                      </p:cBhvr>
                                    </p:animEffect>
                                  </p:childTnLst>
                                </p:cTn>
                              </p:par>
                              <p:par>
                                <p:cTn id="56" presetID="9"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dissolv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nodeType="clickEffect">
                                  <p:stCondLst>
                                    <p:cond delay="0"/>
                                  </p:stCondLst>
                                  <p:childTnLst>
                                    <p:animEffect transition="out" filter="dissolv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childTnLst>
                          </p:cTn>
                        </p:par>
                        <p:par>
                          <p:cTn id="67" fill="hold">
                            <p:stCondLst>
                              <p:cond delay="500"/>
                            </p:stCondLst>
                            <p:childTnLst>
                              <p:par>
                                <p:cTn id="68" presetID="9" presetClass="entr" presetSubtype="0" fill="hold" nodeType="afterEffect">
                                  <p:stCondLst>
                                    <p:cond delay="0"/>
                                  </p:stCondLst>
                                  <p:childTnLst>
                                    <p:set>
                                      <p:cBhvr>
                                        <p:cTn id="69" dur="1" fill="hold">
                                          <p:stCondLst>
                                            <p:cond delay="0"/>
                                          </p:stCondLst>
                                        </p:cTn>
                                        <p:tgtEl>
                                          <p:spTgt spid="7">
                                            <p:txEl>
                                              <p:pRg st="6" end="6"/>
                                            </p:txEl>
                                          </p:spTgt>
                                        </p:tgtEl>
                                        <p:attrNameLst>
                                          <p:attrName>style.visibility</p:attrName>
                                        </p:attrNameLst>
                                      </p:cBhvr>
                                      <p:to>
                                        <p:strVal val="visible"/>
                                      </p:to>
                                    </p:set>
                                    <p:animEffect transition="in" filter="dissolve">
                                      <p:cBhvr>
                                        <p:cTn id="70" dur="500"/>
                                        <p:tgtEl>
                                          <p:spTgt spid="7">
                                            <p:txEl>
                                              <p:pRg st="6" end="6"/>
                                            </p:txEl>
                                          </p:spTgt>
                                        </p:tgtEl>
                                      </p:cBhvr>
                                    </p:animEffect>
                                  </p:childTnLst>
                                </p:cTn>
                              </p:par>
                              <p:par>
                                <p:cTn id="71" presetID="9"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dissolve">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xit" presetSubtype="0" fill="hold" nodeType="clickEffect">
                                  <p:stCondLst>
                                    <p:cond delay="0"/>
                                  </p:stCondLst>
                                  <p:childTnLst>
                                    <p:animEffect transition="out" filter="dissolve">
                                      <p:cBhvr>
                                        <p:cTn id="77" dur="500"/>
                                        <p:tgtEl>
                                          <p:spTgt spid="26"/>
                                        </p:tgtEl>
                                      </p:cBhvr>
                                    </p:animEffect>
                                    <p:set>
                                      <p:cBhvr>
                                        <p:cTn id="78" dur="1" fill="hold">
                                          <p:stCondLst>
                                            <p:cond delay="499"/>
                                          </p:stCondLst>
                                        </p:cTn>
                                        <p:tgtEl>
                                          <p:spTgt spid="26"/>
                                        </p:tgtEl>
                                        <p:attrNameLst>
                                          <p:attrName>style.visibility</p:attrName>
                                        </p:attrNameLst>
                                      </p:cBhvr>
                                      <p:to>
                                        <p:strVal val="hidden"/>
                                      </p:to>
                                    </p:set>
                                  </p:childTnLst>
                                </p:cTn>
                              </p:par>
                              <p:par>
                                <p:cTn id="79" presetID="9" presetClass="entr" presetSubtype="0" fill="hold" nodeType="withEffect">
                                  <p:stCondLst>
                                    <p:cond delay="0"/>
                                  </p:stCondLst>
                                  <p:childTnLst>
                                    <p:set>
                                      <p:cBhvr>
                                        <p:cTn id="80" dur="1" fill="hold">
                                          <p:stCondLst>
                                            <p:cond delay="0"/>
                                          </p:stCondLst>
                                        </p:cTn>
                                        <p:tgtEl>
                                          <p:spTgt spid="7">
                                            <p:txEl>
                                              <p:pRg st="7" end="7"/>
                                            </p:txEl>
                                          </p:spTgt>
                                        </p:tgtEl>
                                        <p:attrNameLst>
                                          <p:attrName>style.visibility</p:attrName>
                                        </p:attrNameLst>
                                      </p:cBhvr>
                                      <p:to>
                                        <p:strVal val="visible"/>
                                      </p:to>
                                    </p:set>
                                    <p:animEffect transition="in" filter="dissolve">
                                      <p:cBhvr>
                                        <p:cTn id="81" dur="500"/>
                                        <p:tgtEl>
                                          <p:spTgt spid="7">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7">
                                            <p:txEl>
                                              <p:pRg st="8" end="8"/>
                                            </p:txEl>
                                          </p:spTgt>
                                        </p:tgtEl>
                                        <p:attrNameLst>
                                          <p:attrName>style.visibility</p:attrName>
                                        </p:attrNameLst>
                                      </p:cBhvr>
                                      <p:to>
                                        <p:strVal val="visible"/>
                                      </p:to>
                                    </p:set>
                                    <p:animEffect transition="in" filter="dissolve">
                                      <p:cBhvr>
                                        <p:cTn id="86" dur="500"/>
                                        <p:tgtEl>
                                          <p:spTgt spid="7">
                                            <p:txEl>
                                              <p:pRg st="8" end="8"/>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dissolve">
                                      <p:cBhvr>
                                        <p:cTn id="9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975083"/>
      </p:ext>
    </p:extLst>
  </p:cSld>
  <p:clrMapOvr>
    <a:masterClrMapping/>
  </p:clrMapOvr>
</p:sld>
</file>

<file path=ppt/theme/theme1.xml><?xml version="1.0" encoding="utf-8"?>
<a:theme xmlns:a="http://schemas.openxmlformats.org/drawingml/2006/main" name="POFM Powerpoint 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2" id="{F417BFA1-6246-E044-B146-FE9D3E763786}" vid="{7E78F0B3-5931-4849-82DC-6FF2064029B2}"/>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POFM Powerpoint Pro</Template>
  <TotalTime>580</TotalTime>
  <Words>483</Words>
  <Application>Microsoft Office PowerPoint</Application>
  <PresentationFormat>On-screen Show (16:9)</PresentationFormat>
  <Paragraphs>46</Paragraphs>
  <Slides>7</Slides>
  <Notes>5</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POFM Powerpoint Pro</vt:lpstr>
      <vt:lpstr>Defect Reporting  </vt:lpstr>
      <vt:lpstr>Agenda</vt:lpstr>
      <vt:lpstr>Daily checks and Defect Reporting</vt:lpstr>
      <vt:lpstr>Discussion</vt:lpstr>
      <vt:lpstr>And if checks are not made . . . </vt:lpstr>
      <vt:lpstr>Pre-arrival checks – what do I need to load?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Klinkenberg, Mira</dc:creator>
  <cp:lastModifiedBy>Reynolds, Claire</cp:lastModifiedBy>
  <cp:revision>66</cp:revision>
  <dcterms:created xsi:type="dcterms:W3CDTF">2017-01-06T08:26:31Z</dcterms:created>
  <dcterms:modified xsi:type="dcterms:W3CDTF">2019-05-15T20:27:03Z</dcterms:modified>
</cp:coreProperties>
</file>