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8" r:id="rId2"/>
    <p:sldId id="310" r:id="rId3"/>
    <p:sldId id="311" r:id="rId4"/>
    <p:sldId id="312" r:id="rId5"/>
    <p:sldId id="313" r:id="rId6"/>
    <p:sldId id="314" r:id="rId7"/>
    <p:sldId id="315" r:id="rId8"/>
    <p:sldId id="316" r:id="rId9"/>
    <p:sldId id="317" r:id="rId10"/>
    <p:sldId id="318" r:id="rId11"/>
    <p:sldId id="319" r:id="rId12"/>
    <p:sldId id="321" r:id="rId13"/>
    <p:sldId id="290" r:id="rId14"/>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5073" autoAdjust="0"/>
  </p:normalViewPr>
  <p:slideViewPr>
    <p:cSldViewPr snapToGrid="0" snapToObjects="1">
      <p:cViewPr varScale="1">
        <p:scale>
          <a:sx n="90" d="100"/>
          <a:sy n="90" d="100"/>
        </p:scale>
        <p:origin x="342" y="72"/>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27-11-2023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Axle weight infringements come in 2 forms. Tractor Unit drive axles and trailer axles. Although the loader places the load on the trailer. The driver has responsibility for the positioning of the load and ensuring that he is not overweight. </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22481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There are some obvious signs of overloading of axle weights. If your vehicle is overloaded on the drive axle then the load will not be spread over the back axles of the trailer. There may be marks on the road or flat spots on the tyres. The tractor unit will be noticeably more difficult to pull away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11</a:t>
            </a:fld>
            <a:endParaRPr lang="nl-NL"/>
          </a:p>
        </p:txBody>
      </p:sp>
    </p:spTree>
    <p:extLst>
      <p:ext uri="{BB962C8B-B14F-4D97-AF65-F5344CB8AC3E}">
        <p14:creationId xmlns:p14="http://schemas.microsoft.com/office/powerpoint/2010/main" val="9268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Summary of load positioning and axle weights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12</a:t>
            </a:fld>
            <a:endParaRPr lang="nl-NL"/>
          </a:p>
        </p:txBody>
      </p:sp>
    </p:spTree>
    <p:extLst>
      <p:ext uri="{BB962C8B-B14F-4D97-AF65-F5344CB8AC3E}">
        <p14:creationId xmlns:p14="http://schemas.microsoft.com/office/powerpoint/2010/main" val="212906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Trailers commonly used on the European traffic are allowed to have 8 ton on each of the trailer axle. </a:t>
            </a:r>
          </a:p>
          <a:p>
            <a:endParaRPr lang="en-GB" dirty="0"/>
          </a:p>
          <a:p>
            <a:r>
              <a:rPr lang="en-GB" dirty="0"/>
              <a:t>An additional complication and consideration is the difference axle weight requirement for 2 and 3 axle tractor units. Although in the UK you may not have to worry about axle weights with 3 axle units, when on the continent, the trailer will always be collected by a 2 axle tractor unit, and the positioning of the load to comply with axle weights is key</a:t>
            </a:r>
          </a:p>
          <a:p>
            <a:endParaRPr lang="en-GB" dirty="0"/>
          </a:p>
          <a:p>
            <a:r>
              <a:rPr lang="en-GB" dirty="0"/>
              <a:t>When positioning loads the following generic guidance can be followed.</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189221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centre of gravity of a trailer and thus the middles positioning of a load should be just in front of the first trailer axle. When positioning 12m length of uniform load, then the middle of this load should be where the centre of gravity of the trailer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159141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9m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214756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7m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76004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6m length of load should similarly be placed in the middle of the trailer, balanced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7</a:t>
            </a:fld>
            <a:endParaRPr lang="nl-NL"/>
          </a:p>
        </p:txBody>
      </p:sp>
    </p:spTree>
    <p:extLst>
      <p:ext uri="{BB962C8B-B14F-4D97-AF65-F5344CB8AC3E}">
        <p14:creationId xmlns:p14="http://schemas.microsoft.com/office/powerpoint/2010/main" val="22226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combination of lengths of loads need to be loaded around the centre of gravity</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8</a:t>
            </a:fld>
            <a:endParaRPr lang="nl-NL"/>
          </a:p>
        </p:txBody>
      </p:sp>
    </p:spTree>
    <p:extLst>
      <p:ext uri="{BB962C8B-B14F-4D97-AF65-F5344CB8AC3E}">
        <p14:creationId xmlns:p14="http://schemas.microsoft.com/office/powerpoint/2010/main" val="360682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terms of steel coil. Single heavy coils should be positioned around the centre of the trailer, which is normally the second position back in the coil well</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9</a:t>
            </a:fld>
            <a:endParaRPr lang="nl-NL"/>
          </a:p>
        </p:txBody>
      </p:sp>
    </p:spTree>
    <p:extLst>
      <p:ext uri="{BB962C8B-B14F-4D97-AF65-F5344CB8AC3E}">
        <p14:creationId xmlns:p14="http://schemas.microsoft.com/office/powerpoint/2010/main" val="406207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Multiple coils should be positioned around the centre of gravity, but spread along the coil well, in line with the stanchion positions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10</a:t>
            </a:fld>
            <a:endParaRPr lang="nl-NL"/>
          </a:p>
        </p:txBody>
      </p:sp>
    </p:spTree>
    <p:extLst>
      <p:ext uri="{BB962C8B-B14F-4D97-AF65-F5344CB8AC3E}">
        <p14:creationId xmlns:p14="http://schemas.microsoft.com/office/powerpoint/2010/main" val="3526512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27-11-2023</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27-11-2023</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DC4D-8DE7-42C6-B1E2-89E27F14BE27}"/>
              </a:ext>
            </a:extLst>
          </p:cNvPr>
          <p:cNvSpPr>
            <a:spLocks noGrp="1"/>
          </p:cNvSpPr>
          <p:nvPr>
            <p:ph type="ctrTitle"/>
          </p:nvPr>
        </p:nvSpPr>
        <p:spPr/>
        <p:txBody>
          <a:bodyPr/>
          <a:lstStyle/>
          <a:p>
            <a:r>
              <a:rPr lang="en-GB" dirty="0"/>
              <a:t>Axle Weights  </a:t>
            </a:r>
          </a:p>
        </p:txBody>
      </p:sp>
      <p:sp>
        <p:nvSpPr>
          <p:cNvPr id="3" name="Subtitle 2">
            <a:extLst>
              <a:ext uri="{FF2B5EF4-FFF2-40B4-BE49-F238E27FC236}">
                <a16:creationId xmlns:a16="http://schemas.microsoft.com/office/drawing/2014/main" id="{642C8B49-9648-400B-A7EA-6A41EFD5A7EA}"/>
              </a:ext>
            </a:extLst>
          </p:cNvPr>
          <p:cNvSpPr>
            <a:spLocks noGrp="1"/>
          </p:cNvSpPr>
          <p:nvPr>
            <p:ph type="subTitle" idx="1"/>
          </p:nvPr>
        </p:nvSpPr>
        <p:spPr/>
        <p:txBody>
          <a:bodyPr/>
          <a:lstStyle/>
          <a:p>
            <a:pPr marL="342900" indent="-342900"/>
            <a:r>
              <a:rPr lang="en-GB" dirty="0">
                <a:solidFill>
                  <a:srgbClr val="333399"/>
                </a:solidFill>
              </a:rPr>
              <a:t>P&amp;O Ferrymasters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7949834E-E11E-48C2-8842-F6DF8E8E385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Multiple Coil Loads – 24 ton</a:t>
            </a:r>
          </a:p>
        </p:txBody>
      </p:sp>
      <p:sp>
        <p:nvSpPr>
          <p:cNvPr id="7" name="Text Box 7">
            <a:extLst>
              <a:ext uri="{FF2B5EF4-FFF2-40B4-BE49-F238E27FC236}">
                <a16:creationId xmlns:a16="http://schemas.microsoft.com/office/drawing/2014/main" id="{368065CF-E2A3-4F0F-9F8F-C5DA39DDB60A}"/>
              </a:ext>
            </a:extLst>
          </p:cNvPr>
          <p:cNvSpPr txBox="1">
            <a:spLocks noChangeArrowheads="1"/>
          </p:cNvSpPr>
          <p:nvPr/>
        </p:nvSpPr>
        <p:spPr bwMode="white">
          <a:xfrm>
            <a:off x="3276258"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a16="http://schemas.microsoft.com/office/drawing/2014/main" id="{8BD84F35-F485-4D10-B6D1-30E145512ED0}"/>
              </a:ext>
            </a:extLst>
          </p:cNvPr>
          <p:cNvPicPr>
            <a:picLocks noChangeAspect="1" noChangeArrowheads="1"/>
          </p:cNvPicPr>
          <p:nvPr/>
        </p:nvPicPr>
        <p:blipFill>
          <a:blip r:embed="rId3" cstate="print"/>
          <a:srcRect/>
          <a:stretch>
            <a:fillRect/>
          </a:stretch>
        </p:blipFill>
        <p:spPr bwMode="white">
          <a:xfrm>
            <a:off x="669925" y="1237140"/>
            <a:ext cx="8013700" cy="3032206"/>
          </a:xfrm>
          <a:prstGeom prst="rect">
            <a:avLst/>
          </a:prstGeom>
          <a:noFill/>
          <a:ln w="9525">
            <a:noFill/>
            <a:miter lim="800000"/>
            <a:headEnd/>
            <a:tailEnd/>
          </a:ln>
        </p:spPr>
      </p:pic>
      <p:sp>
        <p:nvSpPr>
          <p:cNvPr id="9" name="Line 8">
            <a:extLst>
              <a:ext uri="{FF2B5EF4-FFF2-40B4-BE49-F238E27FC236}">
                <a16:creationId xmlns:a16="http://schemas.microsoft.com/office/drawing/2014/main" id="{EEBF8509-D082-42D2-A6F8-0FC3A41028CB}"/>
              </a:ext>
            </a:extLst>
          </p:cNvPr>
          <p:cNvSpPr>
            <a:spLocks noChangeShapeType="1"/>
          </p:cNvSpPr>
          <p:nvPr/>
        </p:nvSpPr>
        <p:spPr bwMode="white">
          <a:xfrm>
            <a:off x="4414838" y="1021239"/>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a16="http://schemas.microsoft.com/office/drawing/2014/main" id="{B83D513E-FDF0-4E5E-9972-AB1298E1B286}"/>
              </a:ext>
            </a:extLst>
          </p:cNvPr>
          <p:cNvSpPr>
            <a:spLocks noChangeShapeType="1"/>
          </p:cNvSpPr>
          <p:nvPr/>
        </p:nvSpPr>
        <p:spPr bwMode="white">
          <a:xfrm flipH="1">
            <a:off x="2974975" y="1021239"/>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a16="http://schemas.microsoft.com/office/drawing/2014/main" id="{AF07130F-A9AE-4607-81B8-40BCFC4D3E8B}"/>
              </a:ext>
            </a:extLst>
          </p:cNvPr>
          <p:cNvSpPr>
            <a:spLocks noChangeShapeType="1"/>
          </p:cNvSpPr>
          <p:nvPr/>
        </p:nvSpPr>
        <p:spPr bwMode="white">
          <a:xfrm>
            <a:off x="4414838" y="1021239"/>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Text Box 11">
            <a:extLst>
              <a:ext uri="{FF2B5EF4-FFF2-40B4-BE49-F238E27FC236}">
                <a16:creationId xmlns:a16="http://schemas.microsoft.com/office/drawing/2014/main" id="{2C6B8136-DF7A-4912-99C4-FDE92B80AD4E}"/>
              </a:ext>
            </a:extLst>
          </p:cNvPr>
          <p:cNvSpPr txBox="1">
            <a:spLocks noChangeArrowheads="1"/>
          </p:cNvSpPr>
          <p:nvPr/>
        </p:nvSpPr>
        <p:spPr bwMode="auto">
          <a:xfrm>
            <a:off x="2938463" y="4623398"/>
            <a:ext cx="2952750" cy="406400"/>
          </a:xfrm>
          <a:prstGeom prst="rect">
            <a:avLst/>
          </a:prstGeom>
          <a:noFill/>
          <a:ln w="9525">
            <a:solidFill>
              <a:srgbClr val="000000"/>
            </a:solid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3" name="Line 12">
            <a:extLst>
              <a:ext uri="{FF2B5EF4-FFF2-40B4-BE49-F238E27FC236}">
                <a16:creationId xmlns:a16="http://schemas.microsoft.com/office/drawing/2014/main" id="{2D16C872-F991-4BDB-96F8-35A92D10051C}"/>
              </a:ext>
            </a:extLst>
          </p:cNvPr>
          <p:cNvSpPr>
            <a:spLocks noChangeShapeType="1"/>
          </p:cNvSpPr>
          <p:nvPr/>
        </p:nvSpPr>
        <p:spPr bwMode="auto">
          <a:xfrm flipV="1">
            <a:off x="4414838" y="3945496"/>
            <a:ext cx="0" cy="647700"/>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4" name="AutoShape 13">
            <a:extLst>
              <a:ext uri="{FF2B5EF4-FFF2-40B4-BE49-F238E27FC236}">
                <a16:creationId xmlns:a16="http://schemas.microsoft.com/office/drawing/2014/main" id="{F45C8FD0-F29C-4A9B-BEF3-210E3C2DB38C}"/>
              </a:ext>
            </a:extLst>
          </p:cNvPr>
          <p:cNvSpPr>
            <a:spLocks noChangeArrowheads="1"/>
          </p:cNvSpPr>
          <p:nvPr/>
        </p:nvSpPr>
        <p:spPr bwMode="auto">
          <a:xfrm rot="16200000">
            <a:off x="3994150" y="2393675"/>
            <a:ext cx="863600" cy="719137"/>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5" name="AutoShape 14">
            <a:extLst>
              <a:ext uri="{FF2B5EF4-FFF2-40B4-BE49-F238E27FC236}">
                <a16:creationId xmlns:a16="http://schemas.microsoft.com/office/drawing/2014/main" id="{1017D2DA-7686-44A8-A763-D22AF08F2E25}"/>
              </a:ext>
            </a:extLst>
          </p:cNvPr>
          <p:cNvSpPr>
            <a:spLocks noChangeArrowheads="1"/>
          </p:cNvSpPr>
          <p:nvPr/>
        </p:nvSpPr>
        <p:spPr bwMode="auto">
          <a:xfrm rot="16200000">
            <a:off x="3149535" y="2393675"/>
            <a:ext cx="863600" cy="719137"/>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6" name="AutoShape 15">
            <a:extLst>
              <a:ext uri="{FF2B5EF4-FFF2-40B4-BE49-F238E27FC236}">
                <a16:creationId xmlns:a16="http://schemas.microsoft.com/office/drawing/2014/main" id="{550D3016-40A6-41DC-9F8D-BF5178B7D117}"/>
              </a:ext>
            </a:extLst>
          </p:cNvPr>
          <p:cNvSpPr>
            <a:spLocks noChangeArrowheads="1"/>
          </p:cNvSpPr>
          <p:nvPr/>
        </p:nvSpPr>
        <p:spPr bwMode="auto">
          <a:xfrm rot="16200000">
            <a:off x="4785519" y="2393674"/>
            <a:ext cx="863600" cy="719138"/>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7" name="AutoShape 16">
            <a:extLst>
              <a:ext uri="{FF2B5EF4-FFF2-40B4-BE49-F238E27FC236}">
                <a16:creationId xmlns:a16="http://schemas.microsoft.com/office/drawing/2014/main" id="{75F87AF1-984D-43A4-8E97-A201C2633327}"/>
              </a:ext>
            </a:extLst>
          </p:cNvPr>
          <p:cNvSpPr>
            <a:spLocks noChangeArrowheads="1"/>
          </p:cNvSpPr>
          <p:nvPr/>
        </p:nvSpPr>
        <p:spPr bwMode="auto">
          <a:xfrm rot="16200000">
            <a:off x="5574506" y="2393674"/>
            <a:ext cx="863600" cy="719138"/>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50506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60F6DDAD-71D2-429F-A6AA-202A1C2C9782}"/>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Signs of overloading</a:t>
            </a:r>
          </a:p>
        </p:txBody>
      </p:sp>
      <p:pic>
        <p:nvPicPr>
          <p:cNvPr id="7" name="Picture 6" descr="IMG-20120503-WA001">
            <a:extLst>
              <a:ext uri="{FF2B5EF4-FFF2-40B4-BE49-F238E27FC236}">
                <a16:creationId xmlns:a16="http://schemas.microsoft.com/office/drawing/2014/main" id="{347FD829-79EF-49F1-A5C4-8E1315D7EF47}"/>
              </a:ext>
            </a:extLst>
          </p:cNvPr>
          <p:cNvPicPr>
            <a:picLocks noChangeAspect="1" noChangeArrowheads="1"/>
          </p:cNvPicPr>
          <p:nvPr/>
        </p:nvPicPr>
        <p:blipFill>
          <a:blip r:embed="rId3" cstate="print"/>
          <a:srcRect/>
          <a:stretch>
            <a:fillRect/>
          </a:stretch>
        </p:blipFill>
        <p:spPr bwMode="auto">
          <a:xfrm>
            <a:off x="4553744" y="621129"/>
            <a:ext cx="2411412" cy="1798638"/>
          </a:xfrm>
          <a:prstGeom prst="rect">
            <a:avLst/>
          </a:prstGeom>
          <a:noFill/>
        </p:spPr>
      </p:pic>
      <p:pic>
        <p:nvPicPr>
          <p:cNvPr id="8" name="Picture 7" descr="IMG-20120503-WA000">
            <a:extLst>
              <a:ext uri="{FF2B5EF4-FFF2-40B4-BE49-F238E27FC236}">
                <a16:creationId xmlns:a16="http://schemas.microsoft.com/office/drawing/2014/main" id="{D69E3B98-6728-483E-A2BB-B244A1351D0D}"/>
              </a:ext>
            </a:extLst>
          </p:cNvPr>
          <p:cNvPicPr>
            <a:picLocks noChangeAspect="1" noChangeArrowheads="1"/>
          </p:cNvPicPr>
          <p:nvPr/>
        </p:nvPicPr>
        <p:blipFill>
          <a:blip r:embed="rId4" cstate="print"/>
          <a:srcRect/>
          <a:stretch>
            <a:fillRect/>
          </a:stretch>
        </p:blipFill>
        <p:spPr bwMode="auto">
          <a:xfrm>
            <a:off x="1745456" y="621129"/>
            <a:ext cx="2411413" cy="1798638"/>
          </a:xfrm>
          <a:prstGeom prst="rect">
            <a:avLst/>
          </a:prstGeom>
          <a:noFill/>
        </p:spPr>
      </p:pic>
      <p:sp>
        <p:nvSpPr>
          <p:cNvPr id="9" name="Text Box 8">
            <a:extLst>
              <a:ext uri="{FF2B5EF4-FFF2-40B4-BE49-F238E27FC236}">
                <a16:creationId xmlns:a16="http://schemas.microsoft.com/office/drawing/2014/main" id="{A10DA064-D35C-498C-BB75-6F48AD3CD41B}"/>
              </a:ext>
            </a:extLst>
          </p:cNvPr>
          <p:cNvSpPr txBox="1">
            <a:spLocks noChangeArrowheads="1"/>
          </p:cNvSpPr>
          <p:nvPr/>
        </p:nvSpPr>
        <p:spPr bwMode="white">
          <a:xfrm>
            <a:off x="1745456" y="2615004"/>
            <a:ext cx="7200900" cy="1604963"/>
          </a:xfrm>
          <a:prstGeom prst="rect">
            <a:avLst/>
          </a:prstGeom>
          <a:noFill/>
          <a:ln w="9525" algn="ctr">
            <a:noFill/>
            <a:miter lim="800000"/>
            <a:headEnd/>
            <a:tailEnd/>
          </a:ln>
          <a:effectLst/>
        </p:spPr>
        <p:txBody>
          <a:bodyPr>
            <a:spAutoFit/>
          </a:bodyPr>
          <a:lstStyle/>
          <a:p>
            <a:pPr defTabSz="914400" fontAlgn="base">
              <a:spcBef>
                <a:spcPct val="50000"/>
              </a:spcBef>
              <a:spcAft>
                <a:spcPct val="0"/>
              </a:spcAft>
              <a:buFontTx/>
              <a:buChar char="•"/>
            </a:pPr>
            <a:r>
              <a:rPr lang="en-GB" dirty="0">
                <a:solidFill>
                  <a:srgbClr val="000000"/>
                </a:solidFill>
                <a:latin typeface="Arial" charset="0"/>
              </a:rPr>
              <a:t> </a:t>
            </a:r>
            <a:r>
              <a:rPr lang="en-GB" dirty="0">
                <a:solidFill>
                  <a:srgbClr val="000000"/>
                </a:solidFill>
                <a:latin typeface="Arial Narrow" panose="020B0606020202030204" pitchFamily="34" charset="0"/>
              </a:rPr>
              <a:t>Load not spread over the back axle</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Road marks</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Flat spots on the tyres</a:t>
            </a:r>
          </a:p>
          <a:p>
            <a:pPr defTabSz="914400" fontAlgn="base">
              <a:spcBef>
                <a:spcPct val="50000"/>
              </a:spcBef>
              <a:spcAft>
                <a:spcPct val="0"/>
              </a:spcAft>
              <a:buFontTx/>
              <a:buChar char="•"/>
            </a:pPr>
            <a:r>
              <a:rPr lang="en-GB" dirty="0">
                <a:solidFill>
                  <a:srgbClr val="000000"/>
                </a:solidFill>
                <a:latin typeface="Arial Narrow" panose="020B0606020202030204" pitchFamily="34" charset="0"/>
              </a:rPr>
              <a:t> Vehicle struggling to pull away (having to use crawler gears)</a:t>
            </a:r>
          </a:p>
        </p:txBody>
      </p:sp>
    </p:spTree>
    <p:extLst>
      <p:ext uri="{BB962C8B-B14F-4D97-AF65-F5344CB8AC3E}">
        <p14:creationId xmlns:p14="http://schemas.microsoft.com/office/powerpoint/2010/main" val="240960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155CF24F-8DEB-431C-960A-FBE1EC3EEB4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 – Summary</a:t>
            </a:r>
          </a:p>
        </p:txBody>
      </p:sp>
      <p:sp>
        <p:nvSpPr>
          <p:cNvPr id="7" name="Text Box 7">
            <a:extLst>
              <a:ext uri="{FF2B5EF4-FFF2-40B4-BE49-F238E27FC236}">
                <a16:creationId xmlns:a16="http://schemas.microsoft.com/office/drawing/2014/main" id="{22C77525-CF6D-472F-B25A-FFFA956C2E6E}"/>
              </a:ext>
            </a:extLst>
          </p:cNvPr>
          <p:cNvSpPr txBox="1">
            <a:spLocks noChangeArrowheads="1"/>
          </p:cNvSpPr>
          <p:nvPr/>
        </p:nvSpPr>
        <p:spPr bwMode="white">
          <a:xfrm>
            <a:off x="3421685" y="664320"/>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a16="http://schemas.microsoft.com/office/drawing/2014/main" id="{69C317BF-A940-40D5-929C-44814CF0176E}"/>
              </a:ext>
            </a:extLst>
          </p:cNvPr>
          <p:cNvPicPr>
            <a:picLocks noChangeAspect="1" noChangeArrowheads="1"/>
          </p:cNvPicPr>
          <p:nvPr/>
        </p:nvPicPr>
        <p:blipFill>
          <a:blip r:embed="rId3" cstate="print"/>
          <a:srcRect/>
          <a:stretch>
            <a:fillRect/>
          </a:stretch>
        </p:blipFill>
        <p:spPr bwMode="white">
          <a:xfrm>
            <a:off x="565150" y="1280331"/>
            <a:ext cx="8013700" cy="3014774"/>
          </a:xfrm>
          <a:prstGeom prst="rect">
            <a:avLst/>
          </a:prstGeom>
          <a:noFill/>
          <a:ln w="9525">
            <a:noFill/>
            <a:miter lim="800000"/>
            <a:headEnd/>
            <a:tailEnd/>
          </a:ln>
        </p:spPr>
      </p:pic>
      <p:sp>
        <p:nvSpPr>
          <p:cNvPr id="9" name="Line 8">
            <a:extLst>
              <a:ext uri="{FF2B5EF4-FFF2-40B4-BE49-F238E27FC236}">
                <a16:creationId xmlns:a16="http://schemas.microsoft.com/office/drawing/2014/main" id="{E47F3348-451A-4DA8-A5E6-39D2A3BA686B}"/>
              </a:ext>
            </a:extLst>
          </p:cNvPr>
          <p:cNvSpPr>
            <a:spLocks noChangeShapeType="1"/>
          </p:cNvSpPr>
          <p:nvPr/>
        </p:nvSpPr>
        <p:spPr bwMode="white">
          <a:xfrm>
            <a:off x="4310063" y="1064430"/>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a16="http://schemas.microsoft.com/office/drawing/2014/main" id="{5DD32AA3-0B00-48A4-8E9F-EF38BFD6B3DC}"/>
              </a:ext>
            </a:extLst>
          </p:cNvPr>
          <p:cNvSpPr>
            <a:spLocks noChangeShapeType="1"/>
          </p:cNvSpPr>
          <p:nvPr/>
        </p:nvSpPr>
        <p:spPr bwMode="white">
          <a:xfrm flipH="1">
            <a:off x="2870200" y="1064430"/>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a16="http://schemas.microsoft.com/office/drawing/2014/main" id="{33C3D74E-7774-4DAB-86A7-A9A5B775A22A}"/>
              </a:ext>
            </a:extLst>
          </p:cNvPr>
          <p:cNvSpPr>
            <a:spLocks noChangeShapeType="1"/>
          </p:cNvSpPr>
          <p:nvPr/>
        </p:nvSpPr>
        <p:spPr bwMode="white">
          <a:xfrm>
            <a:off x="4310063" y="1064430"/>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a16="http://schemas.microsoft.com/office/drawing/2014/main" id="{C10D1C60-4A5A-454A-B567-4CB92E679169}"/>
              </a:ext>
            </a:extLst>
          </p:cNvPr>
          <p:cNvSpPr>
            <a:spLocks noChangeArrowheads="1"/>
          </p:cNvSpPr>
          <p:nvPr/>
        </p:nvSpPr>
        <p:spPr bwMode="white">
          <a:xfrm>
            <a:off x="2759075" y="2353480"/>
            <a:ext cx="3097213" cy="223837"/>
          </a:xfrm>
          <a:prstGeom prst="rect">
            <a:avLst/>
          </a:prstGeom>
          <a:solidFill>
            <a:srgbClr val="3366FF">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Rectangle 12">
            <a:extLst>
              <a:ext uri="{FF2B5EF4-FFF2-40B4-BE49-F238E27FC236}">
                <a16:creationId xmlns:a16="http://schemas.microsoft.com/office/drawing/2014/main" id="{B3C73641-1D9C-4428-891C-69249BC37AE7}"/>
              </a:ext>
            </a:extLst>
          </p:cNvPr>
          <p:cNvSpPr>
            <a:spLocks noChangeArrowheads="1"/>
          </p:cNvSpPr>
          <p:nvPr/>
        </p:nvSpPr>
        <p:spPr bwMode="white">
          <a:xfrm>
            <a:off x="1997075" y="2780517"/>
            <a:ext cx="4665663" cy="228600"/>
          </a:xfrm>
          <a:prstGeom prst="rect">
            <a:avLst/>
          </a:prstGeom>
          <a:solidFill>
            <a:srgbClr val="FF9933"/>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9m</a:t>
            </a:r>
            <a:endParaRPr lang="en-GB">
              <a:solidFill>
                <a:srgbClr val="000000"/>
              </a:solidFill>
              <a:latin typeface="Arial" charset="0"/>
            </a:endParaRPr>
          </a:p>
        </p:txBody>
      </p:sp>
      <p:sp>
        <p:nvSpPr>
          <p:cNvPr id="14" name="Rectangle 13">
            <a:extLst>
              <a:ext uri="{FF2B5EF4-FFF2-40B4-BE49-F238E27FC236}">
                <a16:creationId xmlns:a16="http://schemas.microsoft.com/office/drawing/2014/main" id="{0002D4AD-F782-4EED-A925-1F6820903988}"/>
              </a:ext>
            </a:extLst>
          </p:cNvPr>
          <p:cNvSpPr>
            <a:spLocks noChangeArrowheads="1"/>
          </p:cNvSpPr>
          <p:nvPr/>
        </p:nvSpPr>
        <p:spPr bwMode="white">
          <a:xfrm>
            <a:off x="2546350" y="2577317"/>
            <a:ext cx="3527425" cy="214313"/>
          </a:xfrm>
          <a:prstGeom prst="rect">
            <a:avLst/>
          </a:prstGeom>
          <a:solidFill>
            <a:srgbClr val="FF66CC">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5" name="Rectangle 14">
            <a:extLst>
              <a:ext uri="{FF2B5EF4-FFF2-40B4-BE49-F238E27FC236}">
                <a16:creationId xmlns:a16="http://schemas.microsoft.com/office/drawing/2014/main" id="{3DC37DD1-451C-4E3E-B28A-4671EC8095EB}"/>
              </a:ext>
            </a:extLst>
          </p:cNvPr>
          <p:cNvSpPr>
            <a:spLocks noChangeArrowheads="1"/>
          </p:cNvSpPr>
          <p:nvPr/>
        </p:nvSpPr>
        <p:spPr bwMode="white">
          <a:xfrm>
            <a:off x="1357312" y="3009117"/>
            <a:ext cx="6192838" cy="215900"/>
          </a:xfrm>
          <a:prstGeom prst="rect">
            <a:avLst/>
          </a:prstGeom>
          <a:solidFill>
            <a:srgbClr val="00FF00">
              <a:alpha val="89999"/>
            </a:srgbClr>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16" name="Text Box 15">
            <a:extLst>
              <a:ext uri="{FF2B5EF4-FFF2-40B4-BE49-F238E27FC236}">
                <a16:creationId xmlns:a16="http://schemas.microsoft.com/office/drawing/2014/main" id="{33042D5B-CA4B-4674-AC0C-DBB169463758}"/>
              </a:ext>
            </a:extLst>
          </p:cNvPr>
          <p:cNvSpPr txBox="1">
            <a:spLocks noChangeArrowheads="1"/>
          </p:cNvSpPr>
          <p:nvPr/>
        </p:nvSpPr>
        <p:spPr bwMode="auto">
          <a:xfrm>
            <a:off x="3401129" y="4657725"/>
            <a:ext cx="1813104" cy="406400"/>
          </a:xfrm>
          <a:prstGeom prst="rect">
            <a:avLst/>
          </a:prstGeom>
          <a:noFill/>
          <a:ln w="9525">
            <a:solidFill>
              <a:srgbClr val="000000"/>
            </a:solidFill>
            <a:miter lim="800000"/>
            <a:headEnd/>
            <a:tailEn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7" name="Line 16">
            <a:extLst>
              <a:ext uri="{FF2B5EF4-FFF2-40B4-BE49-F238E27FC236}">
                <a16:creationId xmlns:a16="http://schemas.microsoft.com/office/drawing/2014/main" id="{54A32D1A-7D94-4C21-9666-DEB08B0B405A}"/>
              </a:ext>
            </a:extLst>
          </p:cNvPr>
          <p:cNvSpPr>
            <a:spLocks noChangeShapeType="1"/>
          </p:cNvSpPr>
          <p:nvPr/>
        </p:nvSpPr>
        <p:spPr bwMode="auto">
          <a:xfrm flipV="1">
            <a:off x="4310063" y="4010025"/>
            <a:ext cx="0" cy="647700"/>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8" name="AutoShape 17">
            <a:extLst>
              <a:ext uri="{FF2B5EF4-FFF2-40B4-BE49-F238E27FC236}">
                <a16:creationId xmlns:a16="http://schemas.microsoft.com/office/drawing/2014/main" id="{FB3BA39E-85CA-4AAF-ADFE-11623C16732B}"/>
              </a:ext>
            </a:extLst>
          </p:cNvPr>
          <p:cNvSpPr>
            <a:spLocks noChangeArrowheads="1"/>
          </p:cNvSpPr>
          <p:nvPr/>
        </p:nvSpPr>
        <p:spPr bwMode="auto">
          <a:xfrm rot="16200000">
            <a:off x="3639344" y="2278770"/>
            <a:ext cx="1223962" cy="863600"/>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61124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4F5C74A9-B660-4C12-9346-542B92F316CD}"/>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 - Issues</a:t>
            </a:r>
          </a:p>
        </p:txBody>
      </p:sp>
      <p:sp>
        <p:nvSpPr>
          <p:cNvPr id="7" name="Rectangle 6">
            <a:extLst>
              <a:ext uri="{FF2B5EF4-FFF2-40B4-BE49-F238E27FC236}">
                <a16:creationId xmlns:a16="http://schemas.microsoft.com/office/drawing/2014/main" id="{839328A1-3E9B-4342-AE43-A1CE94D3563F}"/>
              </a:ext>
            </a:extLst>
          </p:cNvPr>
          <p:cNvSpPr txBox="1">
            <a:spLocks noChangeArrowheads="1"/>
          </p:cNvSpPr>
          <p:nvPr/>
        </p:nvSpPr>
        <p:spPr bwMode="auto">
          <a:xfrm>
            <a:off x="457200" y="1104901"/>
            <a:ext cx="8003232" cy="3181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Narrow" panose="020B0606020202030204" pitchFamily="34" charset="0"/>
              </a:rPr>
              <a:t>Overweight on the Tractor Unit Drive Axle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Narrow" panose="020B0606020202030204" pitchFamily="34" charset="0"/>
              </a:rPr>
              <a:t>Overweight on the Trailer axle</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Arial Narrow" panose="020B0606020202030204" pitchFamily="34" charset="0"/>
              </a:rPr>
              <a:t>The driver is responsible for the positioning of the load and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Arial Narrow" panose="020B0606020202030204" pitchFamily="34" charset="0"/>
              </a:rPr>
              <a:t>ensuring they are not overweight on their drive or trailer axle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lang="en-GB" sz="1800" b="1" u="sng" kern="0" dirty="0">
              <a:solidFill>
                <a:srgbClr val="000000"/>
              </a:solidFill>
              <a:latin typeface="Arial Narrow" panose="020B0606020202030204" pitchFamily="34" charset="0"/>
            </a:endParaRPr>
          </a:p>
          <a:p>
            <a:pPr algn="ctr" defTabSz="914400">
              <a:defRPr/>
            </a:pPr>
            <a:r>
              <a:rPr kumimoji="0" lang="en-GB" sz="1800" i="0" strike="noStrike" kern="0" cap="none" spc="0" normalizeH="0" baseline="0" noProof="0" dirty="0">
                <a:ln>
                  <a:noFill/>
                </a:ln>
                <a:solidFill>
                  <a:srgbClr val="000000"/>
                </a:solidFill>
                <a:effectLst/>
                <a:uLnTx/>
                <a:uFillTx/>
                <a:latin typeface="Arial Narrow" panose="020B0606020202030204" pitchFamily="34" charset="0"/>
              </a:rPr>
              <a:t>The Customer also has a legal responsibility</a:t>
            </a:r>
            <a:r>
              <a:rPr kumimoji="0" lang="en-GB" sz="1800" i="0" strike="noStrike" kern="0" cap="none" spc="0" normalizeH="0" noProof="0" dirty="0">
                <a:ln>
                  <a:noFill/>
                </a:ln>
                <a:solidFill>
                  <a:srgbClr val="000000"/>
                </a:solidFill>
                <a:effectLst/>
                <a:uLnTx/>
                <a:uFillTx/>
                <a:latin typeface="Arial Narrow" panose="020B0606020202030204" pitchFamily="34" charset="0"/>
              </a:rPr>
              <a:t> to assist the driver as far as reasonably practicable</a:t>
            </a:r>
            <a:endParaRPr kumimoji="0" lang="en-GB" sz="1800" b="1" i="0" u="sng" strike="noStrike" kern="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292732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4794AA4E-38CA-4BCD-AC1D-18CB1BF375EC}"/>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lgn="l">
              <a:spcBef>
                <a:spcPct val="50000"/>
              </a:spcBef>
            </a:pPr>
            <a:r>
              <a:rPr lang="en-GB" sz="2200" b="1" dirty="0">
                <a:solidFill>
                  <a:srgbClr val="C00000"/>
                </a:solidFill>
                <a:latin typeface="Arial Narrow" panose="020B0606020202030204" pitchFamily="34" charset="0"/>
              </a:rPr>
              <a:t>Axle Weights</a:t>
            </a:r>
          </a:p>
        </p:txBody>
      </p:sp>
      <p:pic>
        <p:nvPicPr>
          <p:cNvPr id="7" name="Picture 6">
            <a:extLst>
              <a:ext uri="{FF2B5EF4-FFF2-40B4-BE49-F238E27FC236}">
                <a16:creationId xmlns:a16="http://schemas.microsoft.com/office/drawing/2014/main" id="{7D1A90CC-928D-437A-B730-937A4F6AEB8E}"/>
              </a:ext>
            </a:extLst>
          </p:cNvPr>
          <p:cNvPicPr>
            <a:picLocks noChangeAspect="1" noChangeArrowheads="1"/>
          </p:cNvPicPr>
          <p:nvPr/>
        </p:nvPicPr>
        <p:blipFill>
          <a:blip r:embed="rId3" cstate="print"/>
          <a:srcRect/>
          <a:stretch>
            <a:fillRect/>
          </a:stretch>
        </p:blipFill>
        <p:spPr bwMode="white">
          <a:xfrm>
            <a:off x="495300" y="1074738"/>
            <a:ext cx="8013700" cy="3170237"/>
          </a:xfrm>
          <a:prstGeom prst="rect">
            <a:avLst/>
          </a:prstGeom>
          <a:noFill/>
          <a:ln/>
        </p:spPr>
      </p:pic>
      <p:sp>
        <p:nvSpPr>
          <p:cNvPr id="8" name="Rectangle 7">
            <a:extLst>
              <a:ext uri="{FF2B5EF4-FFF2-40B4-BE49-F238E27FC236}">
                <a16:creationId xmlns:a16="http://schemas.microsoft.com/office/drawing/2014/main" id="{BE048CFE-DECA-416A-8374-82C4B4C597D6}"/>
              </a:ext>
            </a:extLst>
          </p:cNvPr>
          <p:cNvSpPr>
            <a:spLocks noChangeArrowheads="1"/>
          </p:cNvSpPr>
          <p:nvPr/>
        </p:nvSpPr>
        <p:spPr bwMode="auto">
          <a:xfrm>
            <a:off x="898525" y="1547813"/>
            <a:ext cx="7056438" cy="1584325"/>
          </a:xfrm>
          <a:prstGeom prst="rect">
            <a:avLst/>
          </a:prstGeom>
          <a:solidFill>
            <a:srgbClr val="0000FF"/>
          </a:solidFill>
          <a:ln w="9525">
            <a:solidFill>
              <a:schemeClr val="tx1"/>
            </a:solidFill>
            <a:miter lim="800000"/>
            <a:headEnd/>
            <a:tailEnd/>
          </a:ln>
          <a:effectLst/>
        </p:spPr>
        <p:txBody>
          <a:bodyPr wrap="none" anchor="ctr"/>
          <a:lstStyle/>
          <a:p>
            <a:endParaRPr lang="en-GB"/>
          </a:p>
        </p:txBody>
      </p:sp>
      <p:sp>
        <p:nvSpPr>
          <p:cNvPr id="9" name="AutoShape 8">
            <a:extLst>
              <a:ext uri="{FF2B5EF4-FFF2-40B4-BE49-F238E27FC236}">
                <a16:creationId xmlns:a16="http://schemas.microsoft.com/office/drawing/2014/main" id="{0D232965-200C-4742-A134-90387AD247D8}"/>
              </a:ext>
            </a:extLst>
          </p:cNvPr>
          <p:cNvSpPr>
            <a:spLocks noChangeArrowheads="1"/>
          </p:cNvSpPr>
          <p:nvPr/>
        </p:nvSpPr>
        <p:spPr bwMode="auto">
          <a:xfrm rot="5400000">
            <a:off x="4841875" y="4211638"/>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0" name="AutoShape 9">
            <a:extLst>
              <a:ext uri="{FF2B5EF4-FFF2-40B4-BE49-F238E27FC236}">
                <a16:creationId xmlns:a16="http://schemas.microsoft.com/office/drawing/2014/main" id="{81F0E59C-7CC9-45F2-A6A0-643755444379}"/>
              </a:ext>
            </a:extLst>
          </p:cNvPr>
          <p:cNvSpPr>
            <a:spLocks noChangeArrowheads="1"/>
          </p:cNvSpPr>
          <p:nvPr/>
        </p:nvSpPr>
        <p:spPr bwMode="auto">
          <a:xfrm rot="5400000">
            <a:off x="5521325" y="4213226"/>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1" name="AutoShape 10">
            <a:extLst>
              <a:ext uri="{FF2B5EF4-FFF2-40B4-BE49-F238E27FC236}">
                <a16:creationId xmlns:a16="http://schemas.microsoft.com/office/drawing/2014/main" id="{331B0434-0F6D-46E6-93B4-A5C3DE64A2FA}"/>
              </a:ext>
            </a:extLst>
          </p:cNvPr>
          <p:cNvSpPr>
            <a:spLocks noChangeArrowheads="1"/>
          </p:cNvSpPr>
          <p:nvPr/>
        </p:nvSpPr>
        <p:spPr bwMode="auto">
          <a:xfrm rot="5400000">
            <a:off x="6197600" y="4213226"/>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GB"/>
          </a:p>
        </p:txBody>
      </p:sp>
      <p:sp>
        <p:nvSpPr>
          <p:cNvPr id="12" name="Text Box 11">
            <a:extLst>
              <a:ext uri="{FF2B5EF4-FFF2-40B4-BE49-F238E27FC236}">
                <a16:creationId xmlns:a16="http://schemas.microsoft.com/office/drawing/2014/main" id="{B53DE530-1EE5-46AD-933D-96999DEB71DF}"/>
              </a:ext>
            </a:extLst>
          </p:cNvPr>
          <p:cNvSpPr txBox="1">
            <a:spLocks noChangeArrowheads="1"/>
          </p:cNvSpPr>
          <p:nvPr/>
        </p:nvSpPr>
        <p:spPr bwMode="auto">
          <a:xfrm>
            <a:off x="4830763" y="4787900"/>
            <a:ext cx="576262"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
        <p:nvSpPr>
          <p:cNvPr id="13" name="Text Box 12">
            <a:extLst>
              <a:ext uri="{FF2B5EF4-FFF2-40B4-BE49-F238E27FC236}">
                <a16:creationId xmlns:a16="http://schemas.microsoft.com/office/drawing/2014/main" id="{15875580-D649-4F29-A544-C1EAD099667C}"/>
              </a:ext>
            </a:extLst>
          </p:cNvPr>
          <p:cNvSpPr txBox="1">
            <a:spLocks noChangeArrowheads="1"/>
          </p:cNvSpPr>
          <p:nvPr/>
        </p:nvSpPr>
        <p:spPr bwMode="auto">
          <a:xfrm>
            <a:off x="5478463" y="4787900"/>
            <a:ext cx="576262"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
        <p:nvSpPr>
          <p:cNvPr id="14" name="Text Box 13">
            <a:extLst>
              <a:ext uri="{FF2B5EF4-FFF2-40B4-BE49-F238E27FC236}">
                <a16:creationId xmlns:a16="http://schemas.microsoft.com/office/drawing/2014/main" id="{E961AA2E-89DE-4302-BD7B-02281A0E3AEB}"/>
              </a:ext>
            </a:extLst>
          </p:cNvPr>
          <p:cNvSpPr txBox="1">
            <a:spLocks noChangeArrowheads="1"/>
          </p:cNvSpPr>
          <p:nvPr/>
        </p:nvSpPr>
        <p:spPr bwMode="auto">
          <a:xfrm>
            <a:off x="6197600" y="4803775"/>
            <a:ext cx="576263" cy="274638"/>
          </a:xfrm>
          <a:prstGeom prst="rect">
            <a:avLst/>
          </a:prstGeom>
          <a:noFill/>
          <a:ln w="9525">
            <a:noFill/>
            <a:miter lim="800000"/>
            <a:headEnd/>
            <a:tailEnd/>
          </a:ln>
          <a:effectLst/>
        </p:spPr>
        <p:txBody>
          <a:bodyPr>
            <a:spAutoFit/>
          </a:bodyPr>
          <a:lstStyle/>
          <a:p>
            <a:pPr algn="l">
              <a:spcBef>
                <a:spcPct val="50000"/>
              </a:spcBef>
            </a:pPr>
            <a:r>
              <a:rPr lang="en-GB" sz="1200" b="0">
                <a:solidFill>
                  <a:schemeClr val="tx1"/>
                </a:solidFill>
              </a:rPr>
              <a:t>8 ton</a:t>
            </a:r>
          </a:p>
        </p:txBody>
      </p:sp>
    </p:spTree>
    <p:extLst>
      <p:ext uri="{BB962C8B-B14F-4D97-AF65-F5344CB8AC3E}">
        <p14:creationId xmlns:p14="http://schemas.microsoft.com/office/powerpoint/2010/main" val="382161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5B85BB24-BDD6-4654-A2C5-281661D073D6}"/>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Full Length Loads – 24 ton</a:t>
            </a:r>
          </a:p>
        </p:txBody>
      </p:sp>
      <p:sp>
        <p:nvSpPr>
          <p:cNvPr id="7" name="Text Box 7">
            <a:extLst>
              <a:ext uri="{FF2B5EF4-FFF2-40B4-BE49-F238E27FC236}">
                <a16:creationId xmlns:a16="http://schemas.microsoft.com/office/drawing/2014/main" id="{7342BDB0-8077-406E-92BD-D1A8ACD8DC0B}"/>
              </a:ext>
            </a:extLst>
          </p:cNvPr>
          <p:cNvSpPr txBox="1">
            <a:spLocks noChangeArrowheads="1"/>
          </p:cNvSpPr>
          <p:nvPr/>
        </p:nvSpPr>
        <p:spPr bwMode="white">
          <a:xfrm>
            <a:off x="3112123" y="607105"/>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15" name="Picture 6">
            <a:extLst>
              <a:ext uri="{FF2B5EF4-FFF2-40B4-BE49-F238E27FC236}">
                <a16:creationId xmlns:a16="http://schemas.microsoft.com/office/drawing/2014/main" id="{15276079-8731-4914-BA66-B927A5F6A19E}"/>
              </a:ext>
            </a:extLst>
          </p:cNvPr>
          <p:cNvPicPr>
            <a:picLocks noChangeAspect="1" noChangeArrowheads="1"/>
          </p:cNvPicPr>
          <p:nvPr/>
        </p:nvPicPr>
        <p:blipFill>
          <a:blip r:embed="rId3" cstate="print"/>
          <a:srcRect/>
          <a:stretch>
            <a:fillRect/>
          </a:stretch>
        </p:blipFill>
        <p:spPr bwMode="white">
          <a:xfrm>
            <a:off x="517525" y="1243430"/>
            <a:ext cx="8013700" cy="3070844"/>
          </a:xfrm>
          <a:prstGeom prst="rect">
            <a:avLst/>
          </a:prstGeom>
          <a:noFill/>
          <a:ln w="9525">
            <a:noFill/>
            <a:miter lim="800000"/>
            <a:headEnd/>
            <a:tailEnd/>
          </a:ln>
        </p:spPr>
      </p:pic>
      <p:sp>
        <p:nvSpPr>
          <p:cNvPr id="16" name="Line 8">
            <a:extLst>
              <a:ext uri="{FF2B5EF4-FFF2-40B4-BE49-F238E27FC236}">
                <a16:creationId xmlns:a16="http://schemas.microsoft.com/office/drawing/2014/main" id="{8C1A952A-9C72-4E0B-893D-4FFA98D9AD02}"/>
              </a:ext>
            </a:extLst>
          </p:cNvPr>
          <p:cNvSpPr>
            <a:spLocks noChangeShapeType="1"/>
          </p:cNvSpPr>
          <p:nvPr/>
        </p:nvSpPr>
        <p:spPr bwMode="white">
          <a:xfrm>
            <a:off x="4262438" y="1027529"/>
            <a:ext cx="287337" cy="558195"/>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7" name="Line 9">
            <a:extLst>
              <a:ext uri="{FF2B5EF4-FFF2-40B4-BE49-F238E27FC236}">
                <a16:creationId xmlns:a16="http://schemas.microsoft.com/office/drawing/2014/main" id="{BD293EF4-CB07-4AA6-91C0-4BB6E02983E6}"/>
              </a:ext>
            </a:extLst>
          </p:cNvPr>
          <p:cNvSpPr>
            <a:spLocks noChangeShapeType="1"/>
          </p:cNvSpPr>
          <p:nvPr/>
        </p:nvSpPr>
        <p:spPr bwMode="white">
          <a:xfrm flipH="1">
            <a:off x="2822573" y="1027529"/>
            <a:ext cx="1439863" cy="558195"/>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8" name="Line 10">
            <a:extLst>
              <a:ext uri="{FF2B5EF4-FFF2-40B4-BE49-F238E27FC236}">
                <a16:creationId xmlns:a16="http://schemas.microsoft.com/office/drawing/2014/main" id="{7B951B5B-8BA1-4B09-9AC7-1221B48CDF50}"/>
              </a:ext>
            </a:extLst>
          </p:cNvPr>
          <p:cNvSpPr>
            <a:spLocks noChangeShapeType="1"/>
          </p:cNvSpPr>
          <p:nvPr/>
        </p:nvSpPr>
        <p:spPr bwMode="white">
          <a:xfrm>
            <a:off x="4262438" y="1027529"/>
            <a:ext cx="1871662" cy="627393"/>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9" name="Rectangle 11">
            <a:extLst>
              <a:ext uri="{FF2B5EF4-FFF2-40B4-BE49-F238E27FC236}">
                <a16:creationId xmlns:a16="http://schemas.microsoft.com/office/drawing/2014/main" id="{053B44F8-9EC4-4970-99DB-EF24932CE2B4}"/>
              </a:ext>
            </a:extLst>
          </p:cNvPr>
          <p:cNvSpPr>
            <a:spLocks noChangeArrowheads="1"/>
          </p:cNvSpPr>
          <p:nvPr/>
        </p:nvSpPr>
        <p:spPr bwMode="white">
          <a:xfrm>
            <a:off x="1309687" y="2973288"/>
            <a:ext cx="6192838" cy="209131"/>
          </a:xfrm>
          <a:prstGeom prst="rect">
            <a:avLst/>
          </a:prstGeom>
          <a:solidFill>
            <a:srgbClr val="00FF00"/>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20" name="Text Box 12">
            <a:extLst>
              <a:ext uri="{FF2B5EF4-FFF2-40B4-BE49-F238E27FC236}">
                <a16:creationId xmlns:a16="http://schemas.microsoft.com/office/drawing/2014/main" id="{E15D75B2-3751-4AEC-972B-F08100D1ED0A}"/>
              </a:ext>
            </a:extLst>
          </p:cNvPr>
          <p:cNvSpPr txBox="1">
            <a:spLocks noChangeArrowheads="1"/>
          </p:cNvSpPr>
          <p:nvPr/>
        </p:nvSpPr>
        <p:spPr bwMode="auto">
          <a:xfrm>
            <a:off x="2786063" y="4558421"/>
            <a:ext cx="2952750"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21" name="Line 13">
            <a:extLst>
              <a:ext uri="{FF2B5EF4-FFF2-40B4-BE49-F238E27FC236}">
                <a16:creationId xmlns:a16="http://schemas.microsoft.com/office/drawing/2014/main" id="{B6F7DEB9-B031-44A5-AC2B-6F85E8043ED4}"/>
              </a:ext>
            </a:extLst>
          </p:cNvPr>
          <p:cNvSpPr>
            <a:spLocks noChangeShapeType="1"/>
          </p:cNvSpPr>
          <p:nvPr/>
        </p:nvSpPr>
        <p:spPr bwMode="auto">
          <a:xfrm flipV="1">
            <a:off x="4262438" y="3927273"/>
            <a:ext cx="0" cy="627393"/>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3054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1332AD6D-5DC0-4392-A572-2ABF4C2899D9}"/>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a16="http://schemas.microsoft.com/office/drawing/2014/main" id="{3B7E4DA7-A66C-4E64-91E4-FF82D17594D6}"/>
              </a:ext>
            </a:extLst>
          </p:cNvPr>
          <p:cNvSpPr txBox="1">
            <a:spLocks noChangeArrowheads="1"/>
          </p:cNvSpPr>
          <p:nvPr/>
        </p:nvSpPr>
        <p:spPr bwMode="white">
          <a:xfrm>
            <a:off x="342168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15" name="Picture 6">
            <a:extLst>
              <a:ext uri="{FF2B5EF4-FFF2-40B4-BE49-F238E27FC236}">
                <a16:creationId xmlns:a16="http://schemas.microsoft.com/office/drawing/2014/main" id="{998AE021-1F14-4D11-8A44-A15E73103C9C}"/>
              </a:ext>
            </a:extLst>
          </p:cNvPr>
          <p:cNvPicPr>
            <a:picLocks noChangeAspect="1" noChangeArrowheads="1"/>
          </p:cNvPicPr>
          <p:nvPr/>
        </p:nvPicPr>
        <p:blipFill>
          <a:blip r:embed="rId3" cstate="print"/>
          <a:srcRect/>
          <a:stretch>
            <a:fillRect/>
          </a:stretch>
        </p:blipFill>
        <p:spPr bwMode="white">
          <a:xfrm>
            <a:off x="673100" y="1237139"/>
            <a:ext cx="8013700" cy="3057965"/>
          </a:xfrm>
          <a:prstGeom prst="rect">
            <a:avLst/>
          </a:prstGeom>
          <a:noFill/>
          <a:ln/>
        </p:spPr>
      </p:pic>
      <p:sp>
        <p:nvSpPr>
          <p:cNvPr id="16" name="Line 8">
            <a:extLst>
              <a:ext uri="{FF2B5EF4-FFF2-40B4-BE49-F238E27FC236}">
                <a16:creationId xmlns:a16="http://schemas.microsoft.com/office/drawing/2014/main" id="{7F883005-B448-4E7B-B9BF-8E428B089FDB}"/>
              </a:ext>
            </a:extLst>
          </p:cNvPr>
          <p:cNvSpPr>
            <a:spLocks noChangeShapeType="1"/>
          </p:cNvSpPr>
          <p:nvPr/>
        </p:nvSpPr>
        <p:spPr bwMode="white">
          <a:xfrm>
            <a:off x="4528557" y="1021239"/>
            <a:ext cx="178671" cy="616010"/>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7" name="Line 9">
            <a:extLst>
              <a:ext uri="{FF2B5EF4-FFF2-40B4-BE49-F238E27FC236}">
                <a16:creationId xmlns:a16="http://schemas.microsoft.com/office/drawing/2014/main" id="{004C6373-BB55-46A5-9CBD-3E71161EA3D0}"/>
              </a:ext>
            </a:extLst>
          </p:cNvPr>
          <p:cNvSpPr>
            <a:spLocks noChangeShapeType="1"/>
          </p:cNvSpPr>
          <p:nvPr/>
        </p:nvSpPr>
        <p:spPr bwMode="white">
          <a:xfrm flipH="1">
            <a:off x="3088694" y="1021239"/>
            <a:ext cx="1439863" cy="576262"/>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8" name="Line 10">
            <a:extLst>
              <a:ext uri="{FF2B5EF4-FFF2-40B4-BE49-F238E27FC236}">
                <a16:creationId xmlns:a16="http://schemas.microsoft.com/office/drawing/2014/main" id="{6B9BFFA9-138B-49BE-ACB6-1B81D3320F7B}"/>
              </a:ext>
            </a:extLst>
          </p:cNvPr>
          <p:cNvSpPr>
            <a:spLocks noChangeShapeType="1"/>
          </p:cNvSpPr>
          <p:nvPr/>
        </p:nvSpPr>
        <p:spPr bwMode="white">
          <a:xfrm>
            <a:off x="4528557" y="1021239"/>
            <a:ext cx="1871662" cy="647700"/>
          </a:xfrm>
          <a:prstGeom prst="line">
            <a:avLst/>
          </a:prstGeom>
          <a:noFill/>
          <a:ln w="38100">
            <a:solidFill>
              <a:schemeClr val="accent2"/>
            </a:solidFill>
            <a:round/>
            <a:headEnd/>
            <a:tailEnd type="triangle" w="med" len="med"/>
          </a:ln>
          <a:effectLst/>
        </p:spPr>
        <p:txBody>
          <a:bodyPr wrap="none" anchor="ctr"/>
          <a:lstStyle/>
          <a:p>
            <a:endParaRPr lang="en-GB"/>
          </a:p>
        </p:txBody>
      </p:sp>
      <p:sp>
        <p:nvSpPr>
          <p:cNvPr id="19" name="Rectangle 11">
            <a:extLst>
              <a:ext uri="{FF2B5EF4-FFF2-40B4-BE49-F238E27FC236}">
                <a16:creationId xmlns:a16="http://schemas.microsoft.com/office/drawing/2014/main" id="{781629E1-7073-49EC-96DE-5BE98986DC4A}"/>
              </a:ext>
            </a:extLst>
          </p:cNvPr>
          <p:cNvSpPr>
            <a:spLocks noChangeArrowheads="1"/>
          </p:cNvSpPr>
          <p:nvPr/>
        </p:nvSpPr>
        <p:spPr bwMode="white">
          <a:xfrm>
            <a:off x="2239168" y="2937351"/>
            <a:ext cx="4665663" cy="228600"/>
          </a:xfrm>
          <a:prstGeom prst="rect">
            <a:avLst/>
          </a:prstGeom>
          <a:solidFill>
            <a:srgbClr val="FF9933"/>
          </a:solidFill>
          <a:ln w="9525" algn="ctr">
            <a:solidFill>
              <a:srgbClr val="000066"/>
            </a:solidFill>
            <a:miter lim="800000"/>
            <a:headEnd/>
            <a:tailEnd/>
          </a:ln>
          <a:effectLst/>
        </p:spPr>
        <p:txBody>
          <a:bodyPr wrap="none" anchor="ctr"/>
          <a:lstStyle/>
          <a:p>
            <a:r>
              <a:rPr lang="en-GB" sz="1400" b="0">
                <a:solidFill>
                  <a:schemeClr val="bg1"/>
                </a:solidFill>
              </a:rPr>
              <a:t>9m</a:t>
            </a:r>
            <a:endParaRPr lang="en-GB" sz="1800" b="0">
              <a:solidFill>
                <a:schemeClr val="tx1"/>
              </a:solidFill>
            </a:endParaRPr>
          </a:p>
        </p:txBody>
      </p:sp>
      <p:sp>
        <p:nvSpPr>
          <p:cNvPr id="20" name="Text Box 12">
            <a:extLst>
              <a:ext uri="{FF2B5EF4-FFF2-40B4-BE49-F238E27FC236}">
                <a16:creationId xmlns:a16="http://schemas.microsoft.com/office/drawing/2014/main" id="{804068FE-959C-42CC-9128-A3E5EA46654C}"/>
              </a:ext>
            </a:extLst>
          </p:cNvPr>
          <p:cNvSpPr txBox="1">
            <a:spLocks noChangeArrowheads="1"/>
          </p:cNvSpPr>
          <p:nvPr/>
        </p:nvSpPr>
        <p:spPr bwMode="auto">
          <a:xfrm>
            <a:off x="3155324" y="4555468"/>
            <a:ext cx="2851766" cy="406400"/>
          </a:xfrm>
          <a:prstGeom prst="rect">
            <a:avLst/>
          </a:prstGeom>
          <a:noFill/>
          <a:ln w="9525">
            <a:solidFill>
              <a:schemeClr val="tx1"/>
            </a:solidFill>
            <a:miter lim="800000"/>
            <a:headEnd/>
            <a:tailEnd/>
          </a:ln>
          <a:effectLst/>
        </p:spPr>
        <p:txBody>
          <a:bodyPr wrap="square">
            <a:spAutoFit/>
          </a:bodyPr>
          <a:lstStyle/>
          <a:p>
            <a:pPr algn="ctr"/>
            <a:r>
              <a:rPr lang="en-GB" sz="2000" b="0" dirty="0">
                <a:solidFill>
                  <a:schemeClr val="tx1"/>
                </a:solidFill>
                <a:latin typeface="Arial Narrow" panose="020B0606020202030204" pitchFamily="34" charset="0"/>
              </a:rPr>
              <a:t>Centre of Gravity</a:t>
            </a:r>
            <a:endParaRPr lang="en-GB" sz="1800" b="0" dirty="0">
              <a:solidFill>
                <a:schemeClr val="tx1"/>
              </a:solidFill>
              <a:latin typeface="Arial Narrow" panose="020B0606020202030204" pitchFamily="34" charset="0"/>
            </a:endParaRPr>
          </a:p>
        </p:txBody>
      </p:sp>
      <p:sp>
        <p:nvSpPr>
          <p:cNvPr id="21" name="Line 13">
            <a:extLst>
              <a:ext uri="{FF2B5EF4-FFF2-40B4-BE49-F238E27FC236}">
                <a16:creationId xmlns:a16="http://schemas.microsoft.com/office/drawing/2014/main" id="{842D4AC0-DA39-4844-AF63-6CC399095C87}"/>
              </a:ext>
            </a:extLst>
          </p:cNvPr>
          <p:cNvSpPr>
            <a:spLocks noChangeShapeType="1"/>
          </p:cNvSpPr>
          <p:nvPr/>
        </p:nvSpPr>
        <p:spPr bwMode="auto">
          <a:xfrm flipV="1">
            <a:off x="4530715" y="3907768"/>
            <a:ext cx="0" cy="647700"/>
          </a:xfrm>
          <a:prstGeom prst="line">
            <a:avLst/>
          </a:prstGeom>
          <a:noFill/>
          <a:ln w="2857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99052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28A1FECE-D51C-4D31-84EF-20B254294F34}"/>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a16="http://schemas.microsoft.com/office/drawing/2014/main" id="{DF764844-CC24-4B99-8CEE-CABED8586E72}"/>
              </a:ext>
            </a:extLst>
          </p:cNvPr>
          <p:cNvSpPr txBox="1">
            <a:spLocks noChangeArrowheads="1"/>
          </p:cNvSpPr>
          <p:nvPr/>
        </p:nvSpPr>
        <p:spPr bwMode="white">
          <a:xfrm>
            <a:off x="342389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a16="http://schemas.microsoft.com/office/drawing/2014/main" id="{94160E72-262D-433B-B566-26BFB04E70C7}"/>
              </a:ext>
            </a:extLst>
          </p:cNvPr>
          <p:cNvPicPr>
            <a:picLocks noChangeAspect="1" noChangeArrowheads="1"/>
          </p:cNvPicPr>
          <p:nvPr/>
        </p:nvPicPr>
        <p:blipFill>
          <a:blip r:embed="rId3" cstate="print"/>
          <a:srcRect/>
          <a:stretch>
            <a:fillRect/>
          </a:stretch>
        </p:blipFill>
        <p:spPr bwMode="white">
          <a:xfrm>
            <a:off x="673100" y="1252538"/>
            <a:ext cx="8013700" cy="2945975"/>
          </a:xfrm>
          <a:prstGeom prst="rect">
            <a:avLst/>
          </a:prstGeom>
          <a:noFill/>
          <a:ln w="9525">
            <a:noFill/>
            <a:miter lim="800000"/>
            <a:headEnd/>
            <a:tailEnd/>
          </a:ln>
        </p:spPr>
      </p:pic>
      <p:sp>
        <p:nvSpPr>
          <p:cNvPr id="9" name="Line 8">
            <a:extLst>
              <a:ext uri="{FF2B5EF4-FFF2-40B4-BE49-F238E27FC236}">
                <a16:creationId xmlns:a16="http://schemas.microsoft.com/office/drawing/2014/main" id="{20FEA926-D6D5-4CC4-888F-8C0B90A9EABC}"/>
              </a:ext>
            </a:extLst>
          </p:cNvPr>
          <p:cNvSpPr>
            <a:spLocks noChangeShapeType="1"/>
          </p:cNvSpPr>
          <p:nvPr/>
        </p:nvSpPr>
        <p:spPr bwMode="white">
          <a:xfrm>
            <a:off x="4418014" y="1036638"/>
            <a:ext cx="231260"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a16="http://schemas.microsoft.com/office/drawing/2014/main" id="{42740303-AE27-498E-984F-4AE66F1DEBE9}"/>
              </a:ext>
            </a:extLst>
          </p:cNvPr>
          <p:cNvSpPr>
            <a:spLocks noChangeShapeType="1"/>
          </p:cNvSpPr>
          <p:nvPr/>
        </p:nvSpPr>
        <p:spPr bwMode="white">
          <a:xfrm flipH="1">
            <a:off x="2978149" y="1058709"/>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a16="http://schemas.microsoft.com/office/drawing/2014/main" id="{9F807F0F-7C9C-4251-A024-303BA96D28F7}"/>
              </a:ext>
            </a:extLst>
          </p:cNvPr>
          <p:cNvSpPr>
            <a:spLocks noChangeShapeType="1"/>
          </p:cNvSpPr>
          <p:nvPr/>
        </p:nvSpPr>
        <p:spPr bwMode="white">
          <a:xfrm>
            <a:off x="441801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a16="http://schemas.microsoft.com/office/drawing/2014/main" id="{EB24B316-3646-4875-B661-7B754D1C42A5}"/>
              </a:ext>
            </a:extLst>
          </p:cNvPr>
          <p:cNvSpPr>
            <a:spLocks noChangeArrowheads="1"/>
          </p:cNvSpPr>
          <p:nvPr/>
        </p:nvSpPr>
        <p:spPr bwMode="white">
          <a:xfrm>
            <a:off x="2762250" y="2920992"/>
            <a:ext cx="3527425" cy="214312"/>
          </a:xfrm>
          <a:prstGeom prst="rect">
            <a:avLst/>
          </a:prstGeom>
          <a:solidFill>
            <a:srgbClr val="FF66CC"/>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3" name="Text Box 12">
            <a:extLst>
              <a:ext uri="{FF2B5EF4-FFF2-40B4-BE49-F238E27FC236}">
                <a16:creationId xmlns:a16="http://schemas.microsoft.com/office/drawing/2014/main" id="{E52F2F1E-8A5D-4B40-85C9-A3322D6EC401}"/>
              </a:ext>
            </a:extLst>
          </p:cNvPr>
          <p:cNvSpPr txBox="1">
            <a:spLocks noChangeArrowheads="1"/>
          </p:cNvSpPr>
          <p:nvPr/>
        </p:nvSpPr>
        <p:spPr bwMode="auto">
          <a:xfrm>
            <a:off x="3201521" y="4636246"/>
            <a:ext cx="2434102"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4" name="Line 13">
            <a:extLst>
              <a:ext uri="{FF2B5EF4-FFF2-40B4-BE49-F238E27FC236}">
                <a16:creationId xmlns:a16="http://schemas.microsoft.com/office/drawing/2014/main" id="{035C0CC7-6F03-450E-993E-F392757023CE}"/>
              </a:ext>
            </a:extLst>
          </p:cNvPr>
          <p:cNvSpPr>
            <a:spLocks noChangeShapeType="1"/>
          </p:cNvSpPr>
          <p:nvPr/>
        </p:nvSpPr>
        <p:spPr bwMode="auto">
          <a:xfrm flipV="1">
            <a:off x="4418572" y="4198513"/>
            <a:ext cx="0" cy="437733"/>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57357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FAD2297F-1D36-40A8-830D-AB4D800FB860}"/>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Part Length Loads – 24 ton</a:t>
            </a:r>
          </a:p>
        </p:txBody>
      </p:sp>
      <p:sp>
        <p:nvSpPr>
          <p:cNvPr id="7" name="Text Box 7">
            <a:extLst>
              <a:ext uri="{FF2B5EF4-FFF2-40B4-BE49-F238E27FC236}">
                <a16:creationId xmlns:a16="http://schemas.microsoft.com/office/drawing/2014/main" id="{405B791A-C00C-4E3E-911D-189375A9EDB6}"/>
              </a:ext>
            </a:extLst>
          </p:cNvPr>
          <p:cNvSpPr txBox="1">
            <a:spLocks noChangeArrowheads="1"/>
          </p:cNvSpPr>
          <p:nvPr/>
        </p:nvSpPr>
        <p:spPr bwMode="white">
          <a:xfrm>
            <a:off x="3421685" y="664320"/>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a16="http://schemas.microsoft.com/office/drawing/2014/main" id="{955EC65E-A4BA-4BF4-A131-30A339FEE8F7}"/>
              </a:ext>
            </a:extLst>
          </p:cNvPr>
          <p:cNvPicPr>
            <a:picLocks noChangeAspect="1" noChangeArrowheads="1"/>
          </p:cNvPicPr>
          <p:nvPr/>
        </p:nvPicPr>
        <p:blipFill>
          <a:blip r:embed="rId3" cstate="print"/>
          <a:srcRect/>
          <a:stretch>
            <a:fillRect/>
          </a:stretch>
        </p:blipFill>
        <p:spPr bwMode="white">
          <a:xfrm>
            <a:off x="673100" y="1280331"/>
            <a:ext cx="8013700" cy="2976138"/>
          </a:xfrm>
          <a:prstGeom prst="rect">
            <a:avLst/>
          </a:prstGeom>
          <a:noFill/>
          <a:ln w="9525">
            <a:noFill/>
            <a:miter lim="800000"/>
            <a:headEnd/>
            <a:tailEnd/>
          </a:ln>
        </p:spPr>
      </p:pic>
      <p:sp>
        <p:nvSpPr>
          <p:cNvPr id="9" name="Line 8">
            <a:extLst>
              <a:ext uri="{FF2B5EF4-FFF2-40B4-BE49-F238E27FC236}">
                <a16:creationId xmlns:a16="http://schemas.microsoft.com/office/drawing/2014/main" id="{4208A038-9598-425A-86EA-9EC2C8DC30B4}"/>
              </a:ext>
            </a:extLst>
          </p:cNvPr>
          <p:cNvSpPr>
            <a:spLocks noChangeShapeType="1"/>
          </p:cNvSpPr>
          <p:nvPr/>
        </p:nvSpPr>
        <p:spPr bwMode="white">
          <a:xfrm>
            <a:off x="4418013" y="1064430"/>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a16="http://schemas.microsoft.com/office/drawing/2014/main" id="{1376EBA0-0DE9-4299-93AB-64D8311A9D1D}"/>
              </a:ext>
            </a:extLst>
          </p:cNvPr>
          <p:cNvSpPr>
            <a:spLocks noChangeShapeType="1"/>
          </p:cNvSpPr>
          <p:nvPr/>
        </p:nvSpPr>
        <p:spPr bwMode="white">
          <a:xfrm flipH="1">
            <a:off x="2978150" y="1064430"/>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a16="http://schemas.microsoft.com/office/drawing/2014/main" id="{26630DE3-7DB1-44DD-9D78-43AFBCBAF44F}"/>
              </a:ext>
            </a:extLst>
          </p:cNvPr>
          <p:cNvSpPr>
            <a:spLocks noChangeShapeType="1"/>
          </p:cNvSpPr>
          <p:nvPr/>
        </p:nvSpPr>
        <p:spPr bwMode="white">
          <a:xfrm>
            <a:off x="4418013" y="1064430"/>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1">
            <a:extLst>
              <a:ext uri="{FF2B5EF4-FFF2-40B4-BE49-F238E27FC236}">
                <a16:creationId xmlns:a16="http://schemas.microsoft.com/office/drawing/2014/main" id="{36C56412-9D5C-400C-A4F1-6A452343A4A1}"/>
              </a:ext>
            </a:extLst>
          </p:cNvPr>
          <p:cNvSpPr>
            <a:spLocks noChangeArrowheads="1"/>
          </p:cNvSpPr>
          <p:nvPr/>
        </p:nvSpPr>
        <p:spPr bwMode="white">
          <a:xfrm>
            <a:off x="2869406" y="2935444"/>
            <a:ext cx="3097213" cy="223837"/>
          </a:xfrm>
          <a:prstGeom prst="rect">
            <a:avLst/>
          </a:prstGeom>
          <a:solidFill>
            <a:srgbClr val="3366FF"/>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Text Box 12">
            <a:extLst>
              <a:ext uri="{FF2B5EF4-FFF2-40B4-BE49-F238E27FC236}">
                <a16:creationId xmlns:a16="http://schemas.microsoft.com/office/drawing/2014/main" id="{A44DA2BF-AFE7-46DC-A123-0D4596B439B8}"/>
              </a:ext>
            </a:extLst>
          </p:cNvPr>
          <p:cNvSpPr txBox="1">
            <a:spLocks noChangeArrowheads="1"/>
          </p:cNvSpPr>
          <p:nvPr/>
        </p:nvSpPr>
        <p:spPr bwMode="auto">
          <a:xfrm>
            <a:off x="3095625" y="4657725"/>
            <a:ext cx="2952750" cy="406400"/>
          </a:xfrm>
          <a:prstGeom prst="rect">
            <a:avLst/>
          </a:prstGeom>
          <a:noFill/>
          <a:ln w="9525">
            <a:solidFill>
              <a:srgbClr val="000000"/>
            </a:solid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4" name="Line 13">
            <a:extLst>
              <a:ext uri="{FF2B5EF4-FFF2-40B4-BE49-F238E27FC236}">
                <a16:creationId xmlns:a16="http://schemas.microsoft.com/office/drawing/2014/main" id="{4CF1E28C-F380-4BAA-8A1B-A32CB5A7B059}"/>
              </a:ext>
            </a:extLst>
          </p:cNvPr>
          <p:cNvSpPr>
            <a:spLocks noChangeShapeType="1"/>
          </p:cNvSpPr>
          <p:nvPr/>
        </p:nvSpPr>
        <p:spPr bwMode="auto">
          <a:xfrm flipV="1">
            <a:off x="4418013" y="4195380"/>
            <a:ext cx="0" cy="462345"/>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16645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BA25D5EA-3417-4AA0-A404-4FCBA72EC518}"/>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Mixed Length Loads – 24 ton</a:t>
            </a:r>
          </a:p>
        </p:txBody>
      </p:sp>
      <p:sp>
        <p:nvSpPr>
          <p:cNvPr id="7" name="Text Box 9">
            <a:extLst>
              <a:ext uri="{FF2B5EF4-FFF2-40B4-BE49-F238E27FC236}">
                <a16:creationId xmlns:a16="http://schemas.microsoft.com/office/drawing/2014/main" id="{A0282827-2864-4501-BA50-7510341EE54C}"/>
              </a:ext>
            </a:extLst>
          </p:cNvPr>
          <p:cNvSpPr txBox="1">
            <a:spLocks noChangeArrowheads="1"/>
          </p:cNvSpPr>
          <p:nvPr/>
        </p:nvSpPr>
        <p:spPr bwMode="white">
          <a:xfrm>
            <a:off x="3421685"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7">
            <a:extLst>
              <a:ext uri="{FF2B5EF4-FFF2-40B4-BE49-F238E27FC236}">
                <a16:creationId xmlns:a16="http://schemas.microsoft.com/office/drawing/2014/main" id="{720C37B5-00A1-43BA-8DFD-8E5B4FC9FA7E}"/>
              </a:ext>
            </a:extLst>
          </p:cNvPr>
          <p:cNvPicPr>
            <a:picLocks noChangeAspect="1" noChangeArrowheads="1"/>
          </p:cNvPicPr>
          <p:nvPr/>
        </p:nvPicPr>
        <p:blipFill>
          <a:blip r:embed="rId3" cstate="print"/>
          <a:srcRect/>
          <a:stretch>
            <a:fillRect/>
          </a:stretch>
        </p:blipFill>
        <p:spPr bwMode="white">
          <a:xfrm>
            <a:off x="641350" y="1252538"/>
            <a:ext cx="8013700" cy="2991051"/>
          </a:xfrm>
          <a:prstGeom prst="rect">
            <a:avLst/>
          </a:prstGeom>
          <a:noFill/>
          <a:ln w="9525">
            <a:noFill/>
            <a:miter lim="800000"/>
            <a:headEnd/>
            <a:tailEnd/>
          </a:ln>
        </p:spPr>
      </p:pic>
      <p:sp>
        <p:nvSpPr>
          <p:cNvPr id="9" name="Line 10">
            <a:extLst>
              <a:ext uri="{FF2B5EF4-FFF2-40B4-BE49-F238E27FC236}">
                <a16:creationId xmlns:a16="http://schemas.microsoft.com/office/drawing/2014/main" id="{2D8E2B14-C1E2-457D-9756-7D0B828E7856}"/>
              </a:ext>
            </a:extLst>
          </p:cNvPr>
          <p:cNvSpPr>
            <a:spLocks noChangeShapeType="1"/>
          </p:cNvSpPr>
          <p:nvPr/>
        </p:nvSpPr>
        <p:spPr bwMode="white">
          <a:xfrm>
            <a:off x="4386263" y="1036638"/>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11">
            <a:extLst>
              <a:ext uri="{FF2B5EF4-FFF2-40B4-BE49-F238E27FC236}">
                <a16:creationId xmlns:a16="http://schemas.microsoft.com/office/drawing/2014/main" id="{B7D12AD8-E753-436B-A10C-5182EE09073E}"/>
              </a:ext>
            </a:extLst>
          </p:cNvPr>
          <p:cNvSpPr>
            <a:spLocks noChangeShapeType="1"/>
          </p:cNvSpPr>
          <p:nvPr/>
        </p:nvSpPr>
        <p:spPr bwMode="white">
          <a:xfrm flipH="1">
            <a:off x="2946400" y="1036638"/>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2">
            <a:extLst>
              <a:ext uri="{FF2B5EF4-FFF2-40B4-BE49-F238E27FC236}">
                <a16:creationId xmlns:a16="http://schemas.microsoft.com/office/drawing/2014/main" id="{F100C0F9-8491-4277-8B2A-DBD71223FA15}"/>
              </a:ext>
            </a:extLst>
          </p:cNvPr>
          <p:cNvSpPr>
            <a:spLocks noChangeShapeType="1"/>
          </p:cNvSpPr>
          <p:nvPr/>
        </p:nvSpPr>
        <p:spPr bwMode="white">
          <a:xfrm>
            <a:off x="438626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Rectangle 13">
            <a:extLst>
              <a:ext uri="{FF2B5EF4-FFF2-40B4-BE49-F238E27FC236}">
                <a16:creationId xmlns:a16="http://schemas.microsoft.com/office/drawing/2014/main" id="{51315A7A-DD57-44CD-BB9A-899E030EDF25}"/>
              </a:ext>
            </a:extLst>
          </p:cNvPr>
          <p:cNvSpPr>
            <a:spLocks noChangeArrowheads="1"/>
          </p:cNvSpPr>
          <p:nvPr/>
        </p:nvSpPr>
        <p:spPr bwMode="white">
          <a:xfrm>
            <a:off x="2835275" y="2325688"/>
            <a:ext cx="3097213" cy="223837"/>
          </a:xfrm>
          <a:prstGeom prst="rect">
            <a:avLst/>
          </a:prstGeom>
          <a:solidFill>
            <a:srgbClr val="3366FF"/>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6m</a:t>
            </a:r>
            <a:endParaRPr lang="en-GB">
              <a:solidFill>
                <a:srgbClr val="000000"/>
              </a:solidFill>
              <a:latin typeface="Arial" charset="0"/>
            </a:endParaRPr>
          </a:p>
        </p:txBody>
      </p:sp>
      <p:sp>
        <p:nvSpPr>
          <p:cNvPr id="13" name="Rectangle 14">
            <a:extLst>
              <a:ext uri="{FF2B5EF4-FFF2-40B4-BE49-F238E27FC236}">
                <a16:creationId xmlns:a16="http://schemas.microsoft.com/office/drawing/2014/main" id="{52BB7E33-2944-4D4D-9969-30BE6BCC1309}"/>
              </a:ext>
            </a:extLst>
          </p:cNvPr>
          <p:cNvSpPr>
            <a:spLocks noChangeArrowheads="1"/>
          </p:cNvSpPr>
          <p:nvPr/>
        </p:nvSpPr>
        <p:spPr bwMode="white">
          <a:xfrm>
            <a:off x="2073275" y="2752725"/>
            <a:ext cx="4665663" cy="228600"/>
          </a:xfrm>
          <a:prstGeom prst="rect">
            <a:avLst/>
          </a:prstGeom>
          <a:solidFill>
            <a:srgbClr val="FF9933"/>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9m</a:t>
            </a:r>
            <a:endParaRPr lang="en-GB">
              <a:solidFill>
                <a:srgbClr val="000000"/>
              </a:solidFill>
              <a:latin typeface="Arial" charset="0"/>
            </a:endParaRPr>
          </a:p>
        </p:txBody>
      </p:sp>
      <p:sp>
        <p:nvSpPr>
          <p:cNvPr id="14" name="Rectangle 15">
            <a:extLst>
              <a:ext uri="{FF2B5EF4-FFF2-40B4-BE49-F238E27FC236}">
                <a16:creationId xmlns:a16="http://schemas.microsoft.com/office/drawing/2014/main" id="{FBD4EF42-1CFE-4FFE-9410-75B0BF328D1C}"/>
              </a:ext>
            </a:extLst>
          </p:cNvPr>
          <p:cNvSpPr>
            <a:spLocks noChangeArrowheads="1"/>
          </p:cNvSpPr>
          <p:nvPr/>
        </p:nvSpPr>
        <p:spPr bwMode="white">
          <a:xfrm>
            <a:off x="2622550" y="2549525"/>
            <a:ext cx="3527425" cy="214313"/>
          </a:xfrm>
          <a:prstGeom prst="rect">
            <a:avLst/>
          </a:prstGeom>
          <a:solidFill>
            <a:srgbClr val="FF66CC"/>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7m</a:t>
            </a:r>
            <a:endParaRPr lang="en-GB">
              <a:solidFill>
                <a:srgbClr val="000000"/>
              </a:solidFill>
              <a:latin typeface="Arial" charset="0"/>
            </a:endParaRPr>
          </a:p>
        </p:txBody>
      </p:sp>
      <p:sp>
        <p:nvSpPr>
          <p:cNvPr id="15" name="Rectangle 16">
            <a:extLst>
              <a:ext uri="{FF2B5EF4-FFF2-40B4-BE49-F238E27FC236}">
                <a16:creationId xmlns:a16="http://schemas.microsoft.com/office/drawing/2014/main" id="{B55B1FA9-D57A-4C7C-90D2-B33BFB8BC7DA}"/>
              </a:ext>
            </a:extLst>
          </p:cNvPr>
          <p:cNvSpPr>
            <a:spLocks noChangeArrowheads="1"/>
          </p:cNvSpPr>
          <p:nvPr/>
        </p:nvSpPr>
        <p:spPr bwMode="white">
          <a:xfrm>
            <a:off x="1433512" y="2980748"/>
            <a:ext cx="6192838" cy="215900"/>
          </a:xfrm>
          <a:prstGeom prst="rect">
            <a:avLst/>
          </a:prstGeom>
          <a:solidFill>
            <a:srgbClr val="00FF00"/>
          </a:solidFill>
          <a:ln w="9525" algn="ctr">
            <a:solidFill>
              <a:srgbClr val="000066"/>
            </a:solidFill>
            <a:miter lim="800000"/>
            <a:headEnd/>
            <a:tailEnd/>
          </a:ln>
          <a:effectLst/>
        </p:spPr>
        <p:txBody>
          <a:bodyPr wrap="none" anchor="ctr"/>
          <a:lstStyle/>
          <a:p>
            <a:pPr defTabSz="914400" fontAlgn="base">
              <a:spcBef>
                <a:spcPct val="0"/>
              </a:spcBef>
              <a:spcAft>
                <a:spcPct val="0"/>
              </a:spcAft>
            </a:pPr>
            <a:r>
              <a:rPr lang="en-GB" sz="1400">
                <a:solidFill>
                  <a:srgbClr val="FFFFFF"/>
                </a:solidFill>
                <a:latin typeface="Arial" charset="0"/>
              </a:rPr>
              <a:t>12m</a:t>
            </a:r>
            <a:endParaRPr lang="en-GB">
              <a:solidFill>
                <a:srgbClr val="000000"/>
              </a:solidFill>
              <a:latin typeface="Arial" charset="0"/>
            </a:endParaRPr>
          </a:p>
        </p:txBody>
      </p:sp>
      <p:sp>
        <p:nvSpPr>
          <p:cNvPr id="16" name="Text Box 17">
            <a:extLst>
              <a:ext uri="{FF2B5EF4-FFF2-40B4-BE49-F238E27FC236}">
                <a16:creationId xmlns:a16="http://schemas.microsoft.com/office/drawing/2014/main" id="{657BA7D3-10B6-4B94-9218-3738DF62AB13}"/>
              </a:ext>
            </a:extLst>
          </p:cNvPr>
          <p:cNvSpPr txBox="1">
            <a:spLocks noChangeArrowheads="1"/>
          </p:cNvSpPr>
          <p:nvPr/>
        </p:nvSpPr>
        <p:spPr bwMode="auto">
          <a:xfrm>
            <a:off x="2893219" y="4594203"/>
            <a:ext cx="2986088"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7" name="Line 18">
            <a:extLst>
              <a:ext uri="{FF2B5EF4-FFF2-40B4-BE49-F238E27FC236}">
                <a16:creationId xmlns:a16="http://schemas.microsoft.com/office/drawing/2014/main" id="{947BDDED-BFEE-4772-A5DF-6532A0BEA565}"/>
              </a:ext>
            </a:extLst>
          </p:cNvPr>
          <p:cNvSpPr>
            <a:spLocks noChangeShapeType="1"/>
          </p:cNvSpPr>
          <p:nvPr/>
        </p:nvSpPr>
        <p:spPr bwMode="auto">
          <a:xfrm flipV="1">
            <a:off x="4386263" y="4084638"/>
            <a:ext cx="0" cy="519559"/>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94616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2DC7E723-7FD5-4238-B8AC-A1FDB5D37EC3}"/>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lgn="l">
              <a:spcBef>
                <a:spcPct val="50000"/>
              </a:spcBef>
            </a:pPr>
            <a:r>
              <a:rPr lang="en-GB" sz="2200" b="1" dirty="0">
                <a:solidFill>
                  <a:srgbClr val="C00000"/>
                </a:solidFill>
                <a:latin typeface="Arial Narrow" panose="020B0606020202030204" pitchFamily="34" charset="0"/>
              </a:rPr>
              <a:t>Axle Weights – Single Coil Loads – 24 ton</a:t>
            </a:r>
          </a:p>
        </p:txBody>
      </p:sp>
      <p:sp>
        <p:nvSpPr>
          <p:cNvPr id="7" name="Text Box 7">
            <a:extLst>
              <a:ext uri="{FF2B5EF4-FFF2-40B4-BE49-F238E27FC236}">
                <a16:creationId xmlns:a16="http://schemas.microsoft.com/office/drawing/2014/main" id="{7FCEE75C-210C-4200-917F-9458479D4CD6}"/>
              </a:ext>
            </a:extLst>
          </p:cNvPr>
          <p:cNvSpPr txBox="1">
            <a:spLocks noChangeArrowheads="1"/>
          </p:cNvSpPr>
          <p:nvPr/>
        </p:nvSpPr>
        <p:spPr bwMode="white">
          <a:xfrm>
            <a:off x="3228502" y="621129"/>
            <a:ext cx="2300630" cy="400110"/>
          </a:xfrm>
          <a:prstGeom prst="rect">
            <a:avLst/>
          </a:prstGeom>
          <a:noFill/>
          <a:ln w="9525" algn="ctr">
            <a:solidFill>
              <a:srgbClr val="333399"/>
            </a:solidFill>
            <a:miter lim="800000"/>
            <a:headEnd/>
            <a:tailEnd/>
          </a:ln>
          <a:effectLst/>
        </p:spPr>
        <p:txBody>
          <a:bodyPr wrap="non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66"/>
                </a:solidFill>
                <a:effectLst/>
                <a:uLnTx/>
                <a:uFillTx/>
                <a:latin typeface="Arial Narrow" panose="020B0606020202030204" pitchFamily="34" charset="0"/>
              </a:rPr>
              <a:t>Trailer’s Roof supports</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pic>
        <p:nvPicPr>
          <p:cNvPr id="8" name="Picture 6">
            <a:extLst>
              <a:ext uri="{FF2B5EF4-FFF2-40B4-BE49-F238E27FC236}">
                <a16:creationId xmlns:a16="http://schemas.microsoft.com/office/drawing/2014/main" id="{4B38E2C2-962A-44BA-82E0-B5FBC6C2F651}"/>
              </a:ext>
            </a:extLst>
          </p:cNvPr>
          <p:cNvPicPr>
            <a:picLocks noChangeAspect="1" noChangeArrowheads="1"/>
          </p:cNvPicPr>
          <p:nvPr/>
        </p:nvPicPr>
        <p:blipFill>
          <a:blip r:embed="rId3" cstate="print"/>
          <a:srcRect/>
          <a:stretch>
            <a:fillRect/>
          </a:stretch>
        </p:blipFill>
        <p:spPr bwMode="white">
          <a:xfrm>
            <a:off x="565150" y="1252539"/>
            <a:ext cx="8013700" cy="3016808"/>
          </a:xfrm>
          <a:prstGeom prst="rect">
            <a:avLst/>
          </a:prstGeom>
          <a:noFill/>
          <a:ln w="9525">
            <a:noFill/>
            <a:miter lim="800000"/>
            <a:headEnd/>
            <a:tailEnd/>
          </a:ln>
        </p:spPr>
      </p:pic>
      <p:sp>
        <p:nvSpPr>
          <p:cNvPr id="9" name="Line 8">
            <a:extLst>
              <a:ext uri="{FF2B5EF4-FFF2-40B4-BE49-F238E27FC236}">
                <a16:creationId xmlns:a16="http://schemas.microsoft.com/office/drawing/2014/main" id="{937FCF87-E9E6-4765-AB35-21DE86D96E19}"/>
              </a:ext>
            </a:extLst>
          </p:cNvPr>
          <p:cNvSpPr>
            <a:spLocks noChangeShapeType="1"/>
          </p:cNvSpPr>
          <p:nvPr/>
        </p:nvSpPr>
        <p:spPr bwMode="white">
          <a:xfrm>
            <a:off x="4310063" y="1036638"/>
            <a:ext cx="287337"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0" name="Line 9">
            <a:extLst>
              <a:ext uri="{FF2B5EF4-FFF2-40B4-BE49-F238E27FC236}">
                <a16:creationId xmlns:a16="http://schemas.microsoft.com/office/drawing/2014/main" id="{F163A87A-8276-46A1-B0AA-9821CFE76BBC}"/>
              </a:ext>
            </a:extLst>
          </p:cNvPr>
          <p:cNvSpPr>
            <a:spLocks noChangeShapeType="1"/>
          </p:cNvSpPr>
          <p:nvPr/>
        </p:nvSpPr>
        <p:spPr bwMode="white">
          <a:xfrm flipH="1">
            <a:off x="2870199" y="1036638"/>
            <a:ext cx="1439863" cy="576262"/>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1" name="Line 10">
            <a:extLst>
              <a:ext uri="{FF2B5EF4-FFF2-40B4-BE49-F238E27FC236}">
                <a16:creationId xmlns:a16="http://schemas.microsoft.com/office/drawing/2014/main" id="{F1023B1C-EB92-4125-9323-7AC246FEBC8E}"/>
              </a:ext>
            </a:extLst>
          </p:cNvPr>
          <p:cNvSpPr>
            <a:spLocks noChangeShapeType="1"/>
          </p:cNvSpPr>
          <p:nvPr/>
        </p:nvSpPr>
        <p:spPr bwMode="white">
          <a:xfrm>
            <a:off x="4310063" y="1036638"/>
            <a:ext cx="1871662" cy="647700"/>
          </a:xfrm>
          <a:prstGeom prst="line">
            <a:avLst/>
          </a:prstGeom>
          <a:noFill/>
          <a:ln w="38100">
            <a:solidFill>
              <a:srgbClr val="333399"/>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2" name="Text Box 11">
            <a:extLst>
              <a:ext uri="{FF2B5EF4-FFF2-40B4-BE49-F238E27FC236}">
                <a16:creationId xmlns:a16="http://schemas.microsoft.com/office/drawing/2014/main" id="{BCBFF1C1-500C-4C9F-9E9A-A380B670608C}"/>
              </a:ext>
            </a:extLst>
          </p:cNvPr>
          <p:cNvSpPr txBox="1">
            <a:spLocks noChangeArrowheads="1"/>
          </p:cNvSpPr>
          <p:nvPr/>
        </p:nvSpPr>
        <p:spPr bwMode="auto">
          <a:xfrm>
            <a:off x="2870199" y="4484600"/>
            <a:ext cx="2952750" cy="406400"/>
          </a:xfrm>
          <a:prstGeom prst="rect">
            <a:avLst/>
          </a:prstGeom>
          <a:noFill/>
          <a:ln w="9525">
            <a:solidFill>
              <a:srgbClr val="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Narrow" panose="020B0606020202030204" pitchFamily="34" charset="0"/>
              </a:rPr>
              <a:t>Centre of Gravity</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13" name="Line 12">
            <a:extLst>
              <a:ext uri="{FF2B5EF4-FFF2-40B4-BE49-F238E27FC236}">
                <a16:creationId xmlns:a16="http://schemas.microsoft.com/office/drawing/2014/main" id="{060C80C3-23DC-4AE4-8AC9-6A6A124C6B97}"/>
              </a:ext>
            </a:extLst>
          </p:cNvPr>
          <p:cNvSpPr>
            <a:spLocks noChangeShapeType="1"/>
          </p:cNvSpPr>
          <p:nvPr/>
        </p:nvSpPr>
        <p:spPr bwMode="auto">
          <a:xfrm flipH="1" flipV="1">
            <a:off x="4310062" y="3925889"/>
            <a:ext cx="1" cy="558711"/>
          </a:xfrm>
          <a:prstGeom prst="line">
            <a:avLst/>
          </a:prstGeom>
          <a:noFill/>
          <a:ln w="2857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
        <p:nvSpPr>
          <p:cNvPr id="14" name="AutoShape 13">
            <a:extLst>
              <a:ext uri="{FF2B5EF4-FFF2-40B4-BE49-F238E27FC236}">
                <a16:creationId xmlns:a16="http://schemas.microsoft.com/office/drawing/2014/main" id="{A4E20F9D-EDBE-4B98-89B6-C2C0D1B7BD6C}"/>
              </a:ext>
            </a:extLst>
          </p:cNvPr>
          <p:cNvSpPr>
            <a:spLocks noChangeArrowheads="1"/>
          </p:cNvSpPr>
          <p:nvPr/>
        </p:nvSpPr>
        <p:spPr bwMode="auto">
          <a:xfrm rot="16200000">
            <a:off x="3639344" y="2162177"/>
            <a:ext cx="1223962" cy="863600"/>
          </a:xfrm>
          <a:prstGeom prst="can">
            <a:avLst>
              <a:gd name="adj" fmla="val 25000"/>
            </a:avLst>
          </a:prstGeom>
          <a:solidFill>
            <a:srgbClr val="BBE0E3">
              <a:alpha val="60001"/>
            </a:srgb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804972042"/>
      </p:ext>
    </p:extLst>
  </p:cSld>
  <p:clrMapOvr>
    <a:masterClrMapping/>
  </p:clrMapOvr>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2496</TotalTime>
  <Words>639</Words>
  <Application>Microsoft Office PowerPoint</Application>
  <PresentationFormat>On-screen Show (16:9)</PresentationFormat>
  <Paragraphs>82</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Calibri</vt:lpstr>
      <vt:lpstr>POFM Powerpoint Pro</vt:lpstr>
      <vt:lpstr>Axle Weights  </vt:lpstr>
      <vt:lpstr>Axle Weights - Issues</vt:lpstr>
      <vt:lpstr>Axle Weights</vt:lpstr>
      <vt:lpstr>Axle Weights – Full Length Loads – 24 ton</vt:lpstr>
      <vt:lpstr>Axle Weights – Part Length Loads – 24 ton</vt:lpstr>
      <vt:lpstr>Axle Weights – Part Length Loads – 24 ton</vt:lpstr>
      <vt:lpstr>Axle Weights – Part Length Loads – 24 ton</vt:lpstr>
      <vt:lpstr>Axle Weights – Mixed Length Loads – 24 ton</vt:lpstr>
      <vt:lpstr>Axle Weights – Single Coil Loads – 24 ton</vt:lpstr>
      <vt:lpstr>Axle Weights – Multiple Coil Loads – 24 ton</vt:lpstr>
      <vt:lpstr>Axle Weights – Signs of overloading</vt:lpstr>
      <vt:lpstr>Axle Weights –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90</cp:revision>
  <dcterms:created xsi:type="dcterms:W3CDTF">2017-01-06T08:26:31Z</dcterms:created>
  <dcterms:modified xsi:type="dcterms:W3CDTF">2023-11-28T21:47:07Z</dcterms:modified>
</cp:coreProperties>
</file>